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gNTO6Fwn5wElmuGiUK0vGWEtzo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La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CH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bfb0d5c11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bfb0d5c11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0D2F3B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idx="1" type="subTitle"/>
          </p:nvPr>
        </p:nvSpPr>
        <p:spPr>
          <a:xfrm>
            <a:off x="311700" y="3624800"/>
            <a:ext cx="8520600" cy="5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ato"/>
              <a:buNone/>
              <a:defRPr sz="24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12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900"/>
              <a:buFont typeface="Lato"/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900"/>
              <a:buFont typeface="Lato"/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900"/>
              <a:buFont typeface="Lato"/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900"/>
              <a:buFont typeface="Lato"/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900"/>
              <a:buFont typeface="Lato"/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900"/>
              <a:buFont typeface="Lato"/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900"/>
              <a:buFont typeface="Lato"/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900"/>
              <a:buFont typeface="Lato"/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900"/>
              <a:buFont typeface="Lato"/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pic>
        <p:nvPicPr>
          <p:cNvPr id="18" name="Google Shape;1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33700" y="1900001"/>
            <a:ext cx="3276599" cy="108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2"/>
          <p:cNvSpPr txBox="1"/>
          <p:nvPr>
            <p:ph idx="2" type="subTitle"/>
          </p:nvPr>
        </p:nvSpPr>
        <p:spPr>
          <a:xfrm>
            <a:off x="311700" y="4117475"/>
            <a:ext cx="8520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Lato"/>
              <a:buNone/>
              <a:defRPr sz="15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Beschriftung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1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21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4" name="Google Shape;64;p2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2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3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>
  <p:cSld name="Titel und Inhal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überschrift" showMasterSp="0" type="secHead">
  <p:cSld name="SECTION_HEADER">
    <p:bg>
      <p:bgPr>
        <a:solidFill>
          <a:srgbClr val="B9CE1E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623888" y="2438400"/>
            <a:ext cx="7886700" cy="9834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4500"/>
              <a:buFont typeface="Arial"/>
              <a:buNone/>
              <a:defRPr sz="4500">
                <a:solidFill>
                  <a:srgbClr val="0B48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B4859"/>
              </a:buClr>
              <a:buSzPts val="1800"/>
              <a:buNone/>
              <a:defRPr sz="1800">
                <a:solidFill>
                  <a:srgbClr val="0B48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8" name="Google Shape;28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7701" y="768491"/>
            <a:ext cx="3144644" cy="1022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showMasterSp="0">
  <p:cSld name="Titelfolie">
    <p:bg>
      <p:bgPr>
        <a:solidFill>
          <a:srgbClr val="B9CE1E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ctrTitle"/>
          </p:nvPr>
        </p:nvSpPr>
        <p:spPr>
          <a:xfrm>
            <a:off x="1143000" y="2438399"/>
            <a:ext cx="6858000" cy="781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4500"/>
              <a:buFont typeface="Arial"/>
              <a:buNone/>
              <a:defRPr sz="4500">
                <a:solidFill>
                  <a:srgbClr val="0B48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subTitle"/>
          </p:nvPr>
        </p:nvSpPr>
        <p:spPr>
          <a:xfrm>
            <a:off x="1143000" y="3251655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B4859"/>
              </a:buClr>
              <a:buSzPts val="1800"/>
              <a:buNone/>
              <a:defRPr sz="1800">
                <a:solidFill>
                  <a:srgbClr val="0B4859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pic>
        <p:nvPicPr>
          <p:cNvPr id="32" name="Google Shape;32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99678" y="880003"/>
            <a:ext cx="3144644" cy="1022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7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2" name="Google Shape;42;p17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4" name="Google Shape;44;p17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8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Beschriftung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2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3300"/>
              <a:buFont typeface="Arial"/>
              <a:buNone/>
              <a:defRPr b="0" i="0" sz="3300" u="none" cap="none" strike="noStrike">
                <a:solidFill>
                  <a:srgbClr val="0B48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B48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pic>
        <p:nvPicPr>
          <p:cNvPr id="14" name="Google Shape;14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28650" y="4771038"/>
            <a:ext cx="270069" cy="27006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forms.gle/pRceN8RmW39vg5r98" TargetMode="External"/><Relationship Id="rId4" Type="http://schemas.openxmlformats.org/officeDocument/2006/relationships/hyperlink" Target="https://forms.gle/pRceN8RmW39vg5r98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/>
          <p:nvPr>
            <p:ph idx="1" type="subTitle"/>
          </p:nvPr>
        </p:nvSpPr>
        <p:spPr>
          <a:xfrm>
            <a:off x="311700" y="3080889"/>
            <a:ext cx="8520600" cy="1036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de-CH"/>
              <a:t>Lunch &amp; Learn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de-CH"/>
              <a:t>NAME OF PARTNER</a:t>
            </a:r>
            <a:endParaRPr/>
          </a:p>
        </p:txBody>
      </p:sp>
      <p:sp>
        <p:nvSpPr>
          <p:cNvPr id="81" name="Google Shape;81;p1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900"/>
              <a:buFont typeface="Lato"/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82" name="Google Shape;82;p1"/>
          <p:cNvSpPr txBox="1"/>
          <p:nvPr>
            <p:ph idx="2" type="subTitle"/>
          </p:nvPr>
        </p:nvSpPr>
        <p:spPr>
          <a:xfrm>
            <a:off x="311700" y="4393373"/>
            <a:ext cx="8520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de-CH"/>
              <a:t>PLEASE INSERT DATE OF LUNCH &amp; LEARN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D2F3B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fb0d5c115_0_0"/>
          <p:cNvSpPr txBox="1"/>
          <p:nvPr>
            <p:ph type="title"/>
          </p:nvPr>
        </p:nvSpPr>
        <p:spPr>
          <a:xfrm>
            <a:off x="451670" y="421491"/>
            <a:ext cx="8250900" cy="5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</a:pPr>
            <a:r>
              <a:rPr lang="de-CH" sz="2400">
                <a:solidFill>
                  <a:srgbClr val="FFFFFF"/>
                </a:solidFill>
              </a:rPr>
              <a:t>Dev Support Requirements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175" name="Google Shape;175;gbfb0d5c115_0_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solidFill>
                  <a:srgbClr val="FFFFFF"/>
                </a:solidFill>
              </a:rPr>
              <a:t>www.bexio.com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6" name="Google Shape;176;gbfb0d5c115_0_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177" name="Google Shape;177;gbfb0d5c115_0_0"/>
          <p:cNvSpPr txBox="1"/>
          <p:nvPr/>
        </p:nvSpPr>
        <p:spPr>
          <a:xfrm>
            <a:off x="-1" y="-15765"/>
            <a:ext cx="9144000" cy="3387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[THIS SLIDE DOES NOT HAVE TO BE PRESENTED]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bfb0d5c115_0_0">
            <a:hlinkClick r:id="rId3"/>
          </p:cNvPr>
          <p:cNvSpPr/>
          <p:nvPr/>
        </p:nvSpPr>
        <p:spPr>
          <a:xfrm>
            <a:off x="3254650" y="1973550"/>
            <a:ext cx="2435700" cy="557100"/>
          </a:xfrm>
          <a:prstGeom prst="roundRect">
            <a:avLst>
              <a:gd fmla="val 16667" name="adj"/>
            </a:avLst>
          </a:prstGeom>
          <a:solidFill>
            <a:srgbClr val="0B485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>
                <a:solidFill>
                  <a:srgbClr val="FFFFFF"/>
                </a:solidFill>
              </a:rPr>
              <a:t>GOOGLE FORM TO FILL</a:t>
            </a:r>
            <a:endParaRPr sz="900">
              <a:solidFill>
                <a:srgbClr val="FFFFFF"/>
              </a:solidFill>
            </a:endParaRPr>
          </a:p>
        </p:txBody>
      </p:sp>
      <p:sp>
        <p:nvSpPr>
          <p:cNvPr id="179" name="Google Shape;179;gbfb0d5c115_0_0">
            <a:hlinkClick r:id="rId4"/>
          </p:cNvPr>
          <p:cNvSpPr/>
          <p:nvPr/>
        </p:nvSpPr>
        <p:spPr>
          <a:xfrm>
            <a:off x="3254650" y="2612850"/>
            <a:ext cx="2435700" cy="557100"/>
          </a:xfrm>
          <a:prstGeom prst="roundRect">
            <a:avLst>
              <a:gd fmla="val 16667" name="adj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800">
                <a:solidFill>
                  <a:srgbClr val="0B4859"/>
                </a:solidFill>
              </a:rPr>
              <a:t>https://forms.gle/pRceN8RmW39vg5r98</a:t>
            </a:r>
            <a:br>
              <a:rPr b="1" lang="de-CH">
                <a:solidFill>
                  <a:srgbClr val="0B4859"/>
                </a:solidFill>
              </a:rPr>
            </a:br>
            <a:r>
              <a:rPr b="1" lang="de-CH">
                <a:solidFill>
                  <a:srgbClr val="0B4859"/>
                </a:solidFill>
              </a:rPr>
              <a:t>THANKS IN ADVANCE</a:t>
            </a:r>
            <a:endParaRPr b="1">
              <a:solidFill>
                <a:srgbClr val="0B485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"/>
          <p:cNvSpPr txBox="1"/>
          <p:nvPr>
            <p:ph type="title"/>
          </p:nvPr>
        </p:nvSpPr>
        <p:spPr>
          <a:xfrm>
            <a:off x="623888" y="2438400"/>
            <a:ext cx="7886700" cy="9834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4500"/>
              <a:buFont typeface="Arial"/>
              <a:buNone/>
            </a:pPr>
            <a:r>
              <a:rPr lang="de-CH"/>
              <a:t>Thank you.</a:t>
            </a:r>
            <a:endParaRPr/>
          </a:p>
        </p:txBody>
      </p:sp>
      <p:sp>
        <p:nvSpPr>
          <p:cNvPr id="185" name="Google Shape;185;p10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86" name="Google Shape;186;p10"/>
          <p:cNvSpPr txBox="1"/>
          <p:nvPr>
            <p:ph idx="4294967295" type="ftr"/>
          </p:nvPr>
        </p:nvSpPr>
        <p:spPr>
          <a:xfrm>
            <a:off x="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www.bexio.com</a:t>
            </a:r>
            <a:endParaRPr/>
          </a:p>
        </p:txBody>
      </p:sp>
      <p:sp>
        <p:nvSpPr>
          <p:cNvPr id="187" name="Google Shape;187;p10"/>
          <p:cNvSpPr txBox="1"/>
          <p:nvPr>
            <p:ph idx="4294967295" type="sldNum"/>
          </p:nvPr>
        </p:nvSpPr>
        <p:spPr>
          <a:xfrm>
            <a:off x="708660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"/>
          <p:cNvSpPr txBox="1"/>
          <p:nvPr>
            <p:ph type="title"/>
          </p:nvPr>
        </p:nvSpPr>
        <p:spPr>
          <a:xfrm>
            <a:off x="451670" y="421490"/>
            <a:ext cx="8250896" cy="548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</a:pPr>
            <a:r>
              <a:rPr lang="de-CH" sz="2400"/>
              <a:t>BRIEFING // CAN BE DELETED UPON COMPLETION</a:t>
            </a:r>
            <a:endParaRPr sz="2400"/>
          </a:p>
        </p:txBody>
      </p:sp>
      <p:sp>
        <p:nvSpPr>
          <p:cNvPr id="88" name="Google Shape;88;p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www.bexio.com</a:t>
            </a:r>
            <a:endParaRPr/>
          </a:p>
        </p:txBody>
      </p:sp>
      <p:sp>
        <p:nvSpPr>
          <p:cNvPr id="89" name="Google Shape;89;p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90" name="Google Shape;90;p2"/>
          <p:cNvSpPr txBox="1"/>
          <p:nvPr/>
        </p:nvSpPr>
        <p:spPr>
          <a:xfrm>
            <a:off x="451670" y="1048400"/>
            <a:ext cx="8195716" cy="37856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CH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Folgende Punkte müssen vor der Session abgeschlossen und funktional sein: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Both"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Marketplace Content Template und Factsheet </a:t>
            </a:r>
            <a:r>
              <a:rPr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müssen vollständig ausgefüllt und ca. eine Woche vorher an uns übermittelt werden (marketplace@bexio.com)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Both"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Applikation / Dienstleistung ist fertig implementiert</a:t>
            </a:r>
            <a:r>
              <a:rPr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und funktional einwandfrei abrufbar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 die Lunch &amp; Learn Session angeht, sieht das Briefing folgendermassen aus: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Both"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Elevator Pitch &amp; Key USPs (3’)</a:t>
            </a:r>
            <a:r>
              <a:rPr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Was kriegt der bexio Kunde, wenn er über den Marketplace bzw. das Accounting Portal im Falle von Treuhänder) eure Dienstleistung kauft. Was sind die absoluten Schlüssel-USPs?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Both"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Use-Cases &amp; Pain-Points (5’):</a:t>
            </a:r>
            <a:r>
              <a:rPr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Welche Use-Cases und Paint-Points löst die Applikation/der Service für die Kunden? Was ging vorher nicht und jetzt klappt es oder geht leichter von der Hand/mit weniger Aufwand?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Both"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 der Applikation mit Fokus auf den User Onboarding Workflow (10’):</a:t>
            </a:r>
            <a:r>
              <a:rPr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Wie kauft und aktiviert der Kunde die Dienstleistung? Kompletter Workflow bexio &gt; Dienstleistung und Ablauf der Usecases oder des Haupt-Usecases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Both"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Leistungsumfang im Vergleich zum Wettbewerb (5'):</a:t>
            </a:r>
            <a:r>
              <a:rPr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Welche alternative Angebote existieren auf dem Markt und wie sieht deren Preisstruktur aus? Besprechung der max. top drei Konkurrenten.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Both"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Pricing &amp; Konditionen (2’):</a:t>
            </a:r>
            <a:r>
              <a:rPr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Kurzer Überblick über Pricing und Konditionen auf dem bexio Marketplace.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Both"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(1’):</a:t>
            </a:r>
            <a:r>
              <a:rPr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Wie funktioniert der Support?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arenBoth"/>
            </a:pPr>
            <a:r>
              <a:rPr b="1"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Q&amp;A (5’):</a:t>
            </a:r>
            <a:r>
              <a:rPr lang="de-CH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Frage und Antwortrunde. Gut wäre allenfalls auch, wenn ihr die euch bekannten top 3-5 FAQs aufbereiten und, falls notwendig, zeigen und kurz besprechen könnt.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451670" y="421491"/>
            <a:ext cx="8250896" cy="53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</a:pPr>
            <a:r>
              <a:rPr lang="de-CH" sz="2400"/>
              <a:t>Our key USP‘s are</a:t>
            </a:r>
            <a:endParaRPr sz="2400"/>
          </a:p>
        </p:txBody>
      </p:sp>
      <p:sp>
        <p:nvSpPr>
          <p:cNvPr id="96" name="Google Shape;96;p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www.bexio.com</a:t>
            </a:r>
            <a:endParaRPr/>
          </a:p>
        </p:txBody>
      </p:sp>
      <p:sp>
        <p:nvSpPr>
          <p:cNvPr id="97" name="Google Shape;97;p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98" name="Google Shape;98;p3"/>
          <p:cNvSpPr/>
          <p:nvPr/>
        </p:nvSpPr>
        <p:spPr>
          <a:xfrm>
            <a:off x="536028" y="1107291"/>
            <a:ext cx="2435772" cy="1119352"/>
          </a:xfrm>
          <a:prstGeom prst="rect">
            <a:avLst/>
          </a:prstGeom>
          <a:solidFill>
            <a:srgbClr val="0B48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USP 1: Please make short statement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/>
          <p:nvPr/>
        </p:nvSpPr>
        <p:spPr>
          <a:xfrm>
            <a:off x="3045371" y="1107291"/>
            <a:ext cx="5365531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key USP No. 1</a:t>
            </a:r>
            <a:endParaRPr/>
          </a:p>
        </p:txBody>
      </p:sp>
      <p:sp>
        <p:nvSpPr>
          <p:cNvPr id="100" name="Google Shape;100;p3"/>
          <p:cNvSpPr/>
          <p:nvPr/>
        </p:nvSpPr>
        <p:spPr>
          <a:xfrm>
            <a:off x="536028" y="2300863"/>
            <a:ext cx="2435772" cy="1119352"/>
          </a:xfrm>
          <a:prstGeom prst="rect">
            <a:avLst/>
          </a:prstGeom>
          <a:solidFill>
            <a:srgbClr val="0B48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USP 2: Please make short statement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"/>
          <p:cNvSpPr/>
          <p:nvPr/>
        </p:nvSpPr>
        <p:spPr>
          <a:xfrm>
            <a:off x="3045371" y="2300863"/>
            <a:ext cx="5365531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key USP No. 2</a:t>
            </a:r>
            <a:endParaRPr/>
          </a:p>
        </p:txBody>
      </p:sp>
      <p:sp>
        <p:nvSpPr>
          <p:cNvPr id="102" name="Google Shape;102;p3"/>
          <p:cNvSpPr/>
          <p:nvPr/>
        </p:nvSpPr>
        <p:spPr>
          <a:xfrm>
            <a:off x="536028" y="3494435"/>
            <a:ext cx="2435772" cy="1119352"/>
          </a:xfrm>
          <a:prstGeom prst="rect">
            <a:avLst/>
          </a:prstGeom>
          <a:solidFill>
            <a:srgbClr val="0B48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USP 3: Please make short statement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3045371" y="3494435"/>
            <a:ext cx="5365531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key USP No. 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 more than </a:t>
            </a:r>
            <a:r>
              <a:rPr b="1"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KEY USPs</a:t>
            </a: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please add a slide in the same format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-1" y="-15765"/>
            <a:ext cx="9144001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DESCRIBE YOUR KEY USPs: WHAT DOES THE CLIENT GET IF HE BUYS? (5’)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451670" y="421491"/>
            <a:ext cx="8250896" cy="53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</a:pPr>
            <a:r>
              <a:rPr lang="de-CH" sz="2400"/>
              <a:t>Use-Cases and Pain-Points you‘re solving</a:t>
            </a:r>
            <a:endParaRPr sz="2400"/>
          </a:p>
        </p:txBody>
      </p:sp>
      <p:sp>
        <p:nvSpPr>
          <p:cNvPr id="110" name="Google Shape;110;p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www.bexio.com</a:t>
            </a:r>
            <a:endParaRPr/>
          </a:p>
        </p:txBody>
      </p:sp>
      <p:sp>
        <p:nvSpPr>
          <p:cNvPr id="111" name="Google Shape;111;p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12" name="Google Shape;112;p4"/>
          <p:cNvSpPr/>
          <p:nvPr/>
        </p:nvSpPr>
        <p:spPr>
          <a:xfrm>
            <a:off x="536028" y="1107291"/>
            <a:ext cx="2435772" cy="1119352"/>
          </a:xfrm>
          <a:prstGeom prst="rect">
            <a:avLst/>
          </a:prstGeom>
          <a:solidFill>
            <a:srgbClr val="0B48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Use-Case 1: Please make short statement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3045371" y="1107291"/>
            <a:ext cx="5365531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use-case and solved pain point No. 1</a:t>
            </a:r>
            <a:endParaRPr/>
          </a:p>
        </p:txBody>
      </p:sp>
      <p:sp>
        <p:nvSpPr>
          <p:cNvPr id="114" name="Google Shape;114;p4"/>
          <p:cNvSpPr/>
          <p:nvPr/>
        </p:nvSpPr>
        <p:spPr>
          <a:xfrm>
            <a:off x="536028" y="2300863"/>
            <a:ext cx="2435772" cy="1119352"/>
          </a:xfrm>
          <a:prstGeom prst="rect">
            <a:avLst/>
          </a:prstGeom>
          <a:solidFill>
            <a:srgbClr val="0B48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Use-Case 2: Please make short statement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3045371" y="2300863"/>
            <a:ext cx="5365531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use-case and solved pain point No. 2</a:t>
            </a:r>
            <a:endParaRPr/>
          </a:p>
        </p:txBody>
      </p:sp>
      <p:sp>
        <p:nvSpPr>
          <p:cNvPr id="116" name="Google Shape;116;p4"/>
          <p:cNvSpPr/>
          <p:nvPr/>
        </p:nvSpPr>
        <p:spPr>
          <a:xfrm>
            <a:off x="536028" y="3494435"/>
            <a:ext cx="2435772" cy="1119352"/>
          </a:xfrm>
          <a:prstGeom prst="rect">
            <a:avLst/>
          </a:prstGeom>
          <a:solidFill>
            <a:srgbClr val="0B48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Use-Case 3: Please make short statement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3045371" y="3494435"/>
            <a:ext cx="5365531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use-case and solved pain point No. 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have more than </a:t>
            </a:r>
            <a:r>
              <a:rPr b="1"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KEY USPs</a:t>
            </a: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please add a slide in the same format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-1" y="-15765"/>
            <a:ext cx="9144001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DESCRIBE THE USE-CASES OF YOUR CLIENTS, WHAT ARE THEIR PAIN POINTS YOU’RE SOLVING? (5’)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0" y="4804946"/>
            <a:ext cx="9144001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IMPORTANT SLIDE – IMPORTANT SLIDE – IMPORTANT SLIDE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 txBox="1"/>
          <p:nvPr/>
        </p:nvSpPr>
        <p:spPr>
          <a:xfrm rot="-5400000">
            <a:off x="-2402473" y="2402473"/>
            <a:ext cx="5143500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IMPORTANT SLIDE – IMPORTANT SLIDE 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 txBox="1"/>
          <p:nvPr/>
        </p:nvSpPr>
        <p:spPr>
          <a:xfrm rot="5400000">
            <a:off x="6402974" y="2394591"/>
            <a:ext cx="5143500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IMPORTANT SLIDE – IMPORTANT SLIDE 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>
            <p:ph type="title"/>
          </p:nvPr>
        </p:nvSpPr>
        <p:spPr>
          <a:xfrm>
            <a:off x="451670" y="421491"/>
            <a:ext cx="8250896" cy="53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</a:pPr>
            <a:r>
              <a:rPr lang="de-CH" sz="2400"/>
              <a:t>Application Workflow &amp; Live Demo</a:t>
            </a:r>
            <a:endParaRPr sz="2400"/>
          </a:p>
        </p:txBody>
      </p:sp>
      <p:sp>
        <p:nvSpPr>
          <p:cNvPr id="127" name="Google Shape;127;p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www.bexio.com</a:t>
            </a:r>
            <a:endParaRPr/>
          </a:p>
        </p:txBody>
      </p:sp>
      <p:sp>
        <p:nvSpPr>
          <p:cNvPr id="128" name="Google Shape;128;p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pic>
        <p:nvPicPr>
          <p:cNvPr id="129" name="Google Shape;12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8" y="1547813"/>
            <a:ext cx="9115425" cy="2047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"/>
          <p:cNvSpPr txBox="1"/>
          <p:nvPr/>
        </p:nvSpPr>
        <p:spPr>
          <a:xfrm>
            <a:off x="-1" y="0"/>
            <a:ext cx="9144001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PLEASE ADD A SIMPLE WORKFLOW OF THE ONBOARDING PROCESS AND SHOW IT LIVE AFTER (10’)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>
            <p:ph type="title"/>
          </p:nvPr>
        </p:nvSpPr>
        <p:spPr>
          <a:xfrm>
            <a:off x="451670" y="421491"/>
            <a:ext cx="8250896" cy="53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</a:pPr>
            <a:r>
              <a:rPr lang="de-CH" sz="2400"/>
              <a:t>Competitor Landscape</a:t>
            </a:r>
            <a:endParaRPr sz="2400"/>
          </a:p>
        </p:txBody>
      </p:sp>
      <p:sp>
        <p:nvSpPr>
          <p:cNvPr id="136" name="Google Shape;136;p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www.bexio.com</a:t>
            </a:r>
            <a:endParaRPr/>
          </a:p>
        </p:txBody>
      </p:sp>
      <p:sp>
        <p:nvSpPr>
          <p:cNvPr id="137" name="Google Shape;137;p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38" name="Google Shape;138;p6"/>
          <p:cNvSpPr txBox="1"/>
          <p:nvPr/>
        </p:nvSpPr>
        <p:spPr>
          <a:xfrm>
            <a:off x="-1" y="-15765"/>
            <a:ext cx="9144001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DOES THE COMPETITOR LANDSCAPE LOOK LIKE? WHO DOES WHAT? (5’)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3760076" y="1063266"/>
            <a:ext cx="4750019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competitor, what he does, where he’s good at. Add </a:t>
            </a:r>
            <a:r>
              <a:rPr b="1"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short/summarising</a:t>
            </a: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pricing overview in comparison to our marketplace offering.</a:t>
            </a: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530773" y="1063266"/>
            <a:ext cx="3024352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COMPETITOR LOGO</a:t>
            </a:r>
            <a:endParaRPr/>
          </a:p>
        </p:txBody>
      </p:sp>
      <p:sp>
        <p:nvSpPr>
          <p:cNvPr id="141" name="Google Shape;141;p6"/>
          <p:cNvSpPr/>
          <p:nvPr/>
        </p:nvSpPr>
        <p:spPr>
          <a:xfrm>
            <a:off x="3765331" y="2296466"/>
            <a:ext cx="4750019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competitor, what he does, where he’s good at. Add </a:t>
            </a:r>
            <a:r>
              <a:rPr b="1"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short/summarising</a:t>
            </a: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pricing overview in comparison to our marketplace offering.</a:t>
            </a:r>
            <a:endParaRPr/>
          </a:p>
        </p:txBody>
      </p:sp>
      <p:sp>
        <p:nvSpPr>
          <p:cNvPr id="142" name="Google Shape;142;p6"/>
          <p:cNvSpPr/>
          <p:nvPr/>
        </p:nvSpPr>
        <p:spPr>
          <a:xfrm>
            <a:off x="536028" y="2296466"/>
            <a:ext cx="3024352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COMPETITOR LOGO</a:t>
            </a:r>
            <a:endParaRPr/>
          </a:p>
        </p:txBody>
      </p:sp>
      <p:sp>
        <p:nvSpPr>
          <p:cNvPr id="143" name="Google Shape;143;p6"/>
          <p:cNvSpPr/>
          <p:nvPr/>
        </p:nvSpPr>
        <p:spPr>
          <a:xfrm>
            <a:off x="3765331" y="3529666"/>
            <a:ext cx="4750019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competitor, what he does, where he’s good at. Add </a:t>
            </a:r>
            <a:r>
              <a:rPr b="1"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short/summarising</a:t>
            </a: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pricing overview in comparison to our marketplace offering.</a:t>
            </a:r>
            <a:endParaRPr/>
          </a:p>
        </p:txBody>
      </p:sp>
      <p:sp>
        <p:nvSpPr>
          <p:cNvPr id="144" name="Google Shape;144;p6"/>
          <p:cNvSpPr/>
          <p:nvPr/>
        </p:nvSpPr>
        <p:spPr>
          <a:xfrm>
            <a:off x="536028" y="3529666"/>
            <a:ext cx="3024352" cy="111935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COMPETITOR LOGO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/>
          <p:nvPr>
            <p:ph type="title"/>
          </p:nvPr>
        </p:nvSpPr>
        <p:spPr>
          <a:xfrm>
            <a:off x="451670" y="421491"/>
            <a:ext cx="8250896" cy="53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</a:pPr>
            <a:r>
              <a:rPr lang="de-CH" sz="2400"/>
              <a:t>PRICING, CONDITIONS &amp; </a:t>
            </a:r>
            <a:r>
              <a:rPr b="1" lang="de-CH" sz="2400"/>
              <a:t>AVAILABLE LANGUAGES</a:t>
            </a:r>
            <a:r>
              <a:rPr lang="de-CH" sz="2400"/>
              <a:t> OF MARKETPLACE APP OR SERVICE</a:t>
            </a:r>
            <a:endParaRPr sz="2400"/>
          </a:p>
        </p:txBody>
      </p:sp>
      <p:sp>
        <p:nvSpPr>
          <p:cNvPr id="150" name="Google Shape;150;p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www.bexio.com</a:t>
            </a:r>
            <a:endParaRPr/>
          </a:p>
        </p:txBody>
      </p:sp>
      <p:sp>
        <p:nvSpPr>
          <p:cNvPr id="151" name="Google Shape;151;p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52" name="Google Shape;152;p7"/>
          <p:cNvSpPr txBox="1"/>
          <p:nvPr/>
        </p:nvSpPr>
        <p:spPr>
          <a:xfrm>
            <a:off x="-1" y="-15765"/>
            <a:ext cx="9144001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MUCH DOES IT COST, WHAT ARE THE AVAILABLE OPTIONS? MAKE IT SIMPLE. (5’)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 txBox="1"/>
          <p:nvPr>
            <p:ph type="title"/>
          </p:nvPr>
        </p:nvSpPr>
        <p:spPr>
          <a:xfrm>
            <a:off x="451670" y="421491"/>
            <a:ext cx="8250896" cy="53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</a:pPr>
            <a:r>
              <a:rPr lang="de-CH" sz="2400"/>
              <a:t>SUPPORT ORGANISATION</a:t>
            </a:r>
            <a:endParaRPr sz="2400"/>
          </a:p>
        </p:txBody>
      </p:sp>
      <p:sp>
        <p:nvSpPr>
          <p:cNvPr id="158" name="Google Shape;158;p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www.bexio.com</a:t>
            </a:r>
            <a:endParaRPr/>
          </a:p>
        </p:txBody>
      </p:sp>
      <p:sp>
        <p:nvSpPr>
          <p:cNvPr id="159" name="Google Shape;159;p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60" name="Google Shape;160;p8"/>
          <p:cNvSpPr txBox="1"/>
          <p:nvPr/>
        </p:nvSpPr>
        <p:spPr>
          <a:xfrm>
            <a:off x="-1" y="-15765"/>
            <a:ext cx="9144001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IS SUPPORT ORGANISED? IS IT FREE? WHEN IS IT AVAILABLE? (1’)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"/>
          <p:cNvSpPr txBox="1"/>
          <p:nvPr>
            <p:ph type="title"/>
          </p:nvPr>
        </p:nvSpPr>
        <p:spPr>
          <a:xfrm>
            <a:off x="451670" y="421491"/>
            <a:ext cx="8250896" cy="53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4859"/>
              </a:buClr>
              <a:buSzPts val="2400"/>
              <a:buFont typeface="Arial"/>
              <a:buNone/>
            </a:pPr>
            <a:r>
              <a:rPr lang="de-CH" sz="2400"/>
              <a:t>THE MOST COMMON QUESTIONS THAT ALWAYS COME UP ARE:</a:t>
            </a:r>
            <a:endParaRPr sz="2400"/>
          </a:p>
        </p:txBody>
      </p:sp>
      <p:sp>
        <p:nvSpPr>
          <p:cNvPr id="166" name="Google Shape;166;p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www.bexio.com</a:t>
            </a:r>
            <a:endParaRPr/>
          </a:p>
        </p:txBody>
      </p:sp>
      <p:sp>
        <p:nvSpPr>
          <p:cNvPr id="167" name="Google Shape;167;p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68" name="Google Shape;168;p9"/>
          <p:cNvSpPr txBox="1"/>
          <p:nvPr/>
        </p:nvSpPr>
        <p:spPr>
          <a:xfrm>
            <a:off x="451670" y="1048400"/>
            <a:ext cx="8195716" cy="10284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Both"/>
            </a:pPr>
            <a:r>
              <a:rPr b="1"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 1: </a:t>
            </a: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 1</a:t>
            </a:r>
            <a:endParaRPr/>
          </a:p>
          <a:p>
            <a:pPr indent="-22860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Both"/>
            </a:pPr>
            <a:r>
              <a:rPr b="1"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 2:</a:t>
            </a: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Answer 2</a:t>
            </a:r>
            <a:endParaRPr/>
          </a:p>
          <a:p>
            <a:pPr indent="-22860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Both"/>
            </a:pPr>
            <a:r>
              <a:rPr b="1"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 3:</a:t>
            </a:r>
            <a:r>
              <a:rPr lang="de-CH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Answer 3</a:t>
            </a:r>
            <a:endParaRPr/>
          </a:p>
        </p:txBody>
      </p:sp>
      <p:sp>
        <p:nvSpPr>
          <p:cNvPr id="169" name="Google Shape;169;p9"/>
          <p:cNvSpPr txBox="1"/>
          <p:nvPr/>
        </p:nvSpPr>
        <p:spPr>
          <a:xfrm>
            <a:off x="-1" y="-15765"/>
            <a:ext cx="9144001" cy="3385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HAVE THE MOST EXPERIENCE: WHAT ARE THE TOP 3-5 MOST COMMON QUESTIONS YOU GET? (5’)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orlage_Monthly Reporting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2015-09-08T12:43:25Z</dcterms:created>
  <dc:creator>Martin Altorfer</dc:creator>
</cp:coreProperties>
</file>