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embeddedFontLst>
    <p:embeddedFont>
      <p:font typeface="Roboto"/>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1" roundtripDataSignature="AMtx7mjSojYJyxr5UaIU0o6dZDY2M0Qyh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75ABE22-A465-4C2E-86F1-0B604F7C2691}">
  <a:tblStyle styleId="{575ABE22-A465-4C2E-86F1-0B604F7C2691}" styleName="Table_0">
    <a:wholeTbl>
      <a:tcTxStyle b="off" i="off">
        <a:font>
          <a:latin typeface="Calibri"/>
          <a:ea typeface="Calibri"/>
          <a:cs typeface="Calibri"/>
        </a:font>
        <a:schemeClr val="dk1"/>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chemeClr val="accent3"/>
              </a:solidFill>
              <a:prstDash val="solid"/>
              <a:round/>
              <a:headEnd len="sm" w="sm" type="none"/>
              <a:tailEnd len="sm" w="sm" type="none"/>
            </a:ln>
          </a:top>
          <a:bottom>
            <a:ln cap="flat" cmpd="sng" w="12700">
              <a:solidFill>
                <a:schemeClr val="accent3"/>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wholeTbl>
    <a:band1H>
      <a:tcTxStyle b="off" i="off"/>
      <a:tcStyle>
        <a:fill>
          <a:solidFill>
            <a:schemeClr val="accent3">
              <a:alpha val="20000"/>
            </a:schemeClr>
          </a:solidFill>
        </a:fill>
      </a:tcStyle>
    </a:band1H>
    <a:band2H>
      <a:tcTxStyle b="off" i="off"/>
    </a:band2H>
    <a:band1V>
      <a:tcTxStyle b="off" i="off"/>
      <a:tcStyle>
        <a:fill>
          <a:solidFill>
            <a:schemeClr val="accent3">
              <a:alpha val="20000"/>
            </a:schemeClr>
          </a:solidFill>
        </a:fill>
      </a:tcStyle>
    </a:band1V>
    <a:band2V>
      <a:tcTxStyle b="off" i="off"/>
    </a:band2V>
    <a:lastCol>
      <a:tcTxStyle b="on" i="off"/>
    </a:lastCol>
    <a:firstCol>
      <a:tcTxStyle b="on" i="off"/>
    </a:firstCol>
    <a:lastRow>
      <a:tcTxStyle b="on" i="off"/>
      <a:tcStyle>
        <a:tcBdr>
          <a:top>
            <a:ln cap="flat" cmpd="sng" w="12700">
              <a:solidFill>
                <a:schemeClr val="accent3"/>
              </a:solidFill>
              <a:prstDash val="solid"/>
              <a:round/>
              <a:headEnd len="sm" w="sm" type="none"/>
              <a:tailEnd len="sm" w="sm" type="none"/>
            </a:ln>
          </a:top>
        </a:tcBdr>
        <a:fill>
          <a:solidFill>
            <a:srgbClr val="FFFFFF">
              <a:alpha val="0"/>
            </a:srgbClr>
          </a:solidFill>
        </a:fill>
      </a:tcStyle>
    </a:lastRow>
    <a:seCell>
      <a:tcTxStyle b="off" i="off"/>
    </a:seCell>
    <a:swCell>
      <a:tcTxStyle b="off" i="off"/>
    </a:swCell>
    <a:firstRow>
      <a:tcTxStyle b="on" i="off"/>
      <a:tcStyle>
        <a:tcBdr>
          <a:bottom>
            <a:ln cap="flat" cmpd="sng" w="12700">
              <a:solidFill>
                <a:schemeClr val="accent3"/>
              </a:solidFill>
              <a:prstDash val="solid"/>
              <a:round/>
              <a:headEnd len="sm" w="sm" type="none"/>
              <a:tailEnd len="sm" w="sm" type="none"/>
            </a:ln>
          </a:bottom>
        </a:tcBdr>
        <a:fill>
          <a:solidFill>
            <a:srgbClr val="FFFFFF">
              <a:alpha val="0"/>
            </a:srgbClr>
          </a:solidFill>
        </a:fill>
      </a:tcStyle>
    </a:firstRow>
    <a:neCell>
      <a:tcTxStyle b="off" i="off"/>
    </a:neCell>
    <a:nwCell>
      <a:tcTxStyle b="off" i="off"/>
    </a:nwCell>
  </a:tblStyle>
  <a:tblStyle styleId="{199AB20C-AA0B-4CE4-B803-48B1C3EC096A}" styleName="Table_1">
    <a:wholeTbl>
      <a:tcTxStyle b="off" i="off">
        <a:font>
          <a:latin typeface="Arial"/>
          <a:ea typeface="Arial"/>
          <a:cs typeface="Arial"/>
        </a:font>
        <a:srgbClr val="000000"/>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A5A5A5">
              <a:alpha val="20000"/>
            </a:srgbClr>
          </a:solidFill>
        </a:fill>
      </a:tcStyle>
    </a:wholeTbl>
    <a:band1H>
      <a:tcTxStyle/>
    </a:band1H>
    <a:band2H>
      <a:tcTxStyle b="off" i="off"/>
      <a:tcStyle>
        <a:fill>
          <a:solidFill>
            <a:srgbClr val="FFFFFF">
              <a:alpha val="0"/>
            </a:srgbClr>
          </a:solidFill>
        </a:fill>
      </a:tcStyle>
    </a:band2H>
    <a:band1V>
      <a:tcTxStyle/>
    </a:band1V>
    <a:band2V>
      <a:tcTxStyle/>
    </a:band2V>
    <a:lastCol>
      <a:tcTxStyle/>
    </a:lastCol>
    <a:firstCol>
      <a:tcTxStyle b="on" i="off">
        <a:font>
          <a:latin typeface="Arial"/>
          <a:ea typeface="Arial"/>
          <a:cs typeface="Arial"/>
        </a:font>
        <a:srgbClr val="000000"/>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9525">
              <a:solidFill>
                <a:srgbClr val="000000">
                  <a:alpha val="0"/>
                </a:srgbClr>
              </a:solidFill>
              <a:prstDash val="solid"/>
              <a:round/>
              <a:headEnd len="sm" w="sm" type="none"/>
              <a:tailEnd len="sm" w="sm" type="none"/>
            </a:ln>
          </a:top>
          <a:bottom>
            <a:ln cap="flat" cmpd="sng" w="9525">
              <a:solidFill>
                <a:srgbClr val="000000">
                  <a:alpha val="0"/>
                </a:srgbClr>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A5A5A5">
              <a:alpha val="20000"/>
            </a:srgbClr>
          </a:solidFill>
        </a:fill>
      </a:tcStyle>
    </a:firstCol>
    <a:lastRow>
      <a:tcTxStyle b="on" i="off">
        <a:font>
          <a:latin typeface="Arial"/>
          <a:ea typeface="Arial"/>
          <a:cs typeface="Arial"/>
        </a:font>
        <a:srgbClr val="000000"/>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rgbClr val="A5A5A5"/>
              </a:solidFill>
              <a:prstDash val="solid"/>
              <a:round/>
              <a:headEnd len="sm" w="sm" type="none"/>
              <a:tailEnd len="sm" w="sm" type="none"/>
            </a:ln>
          </a:top>
          <a:bottom>
            <a:ln cap="flat" cmpd="sng" w="12700">
              <a:solidFill>
                <a:srgbClr val="A5A5A5"/>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lastRow>
    <a:seCell>
      <a:tcTxStyle/>
    </a:seCell>
    <a:swCell>
      <a:tcTxStyle/>
    </a:swCell>
    <a:firstRow>
      <a:tcTxStyle b="on" i="off">
        <a:font>
          <a:latin typeface="Arial"/>
          <a:ea typeface="Arial"/>
          <a:cs typeface="Arial"/>
        </a:font>
        <a:srgbClr val="000000"/>
      </a:tcTxStyle>
      <a:tcStyle>
        <a:tcBdr>
          <a:left>
            <a:ln cap="flat" cmpd="sng" w="9525">
              <a:solidFill>
                <a:srgbClr val="000000">
                  <a:alpha val="0"/>
                </a:srgbClr>
              </a:solidFill>
              <a:prstDash val="solid"/>
              <a:round/>
              <a:headEnd len="sm" w="sm" type="none"/>
              <a:tailEnd len="sm" w="sm" type="none"/>
            </a:ln>
          </a:left>
          <a:right>
            <a:ln cap="flat" cmpd="sng" w="9525">
              <a:solidFill>
                <a:srgbClr val="000000">
                  <a:alpha val="0"/>
                </a:srgbClr>
              </a:solidFill>
              <a:prstDash val="solid"/>
              <a:round/>
              <a:headEnd len="sm" w="sm" type="none"/>
              <a:tailEnd len="sm" w="sm" type="none"/>
            </a:ln>
          </a:right>
          <a:top>
            <a:ln cap="flat" cmpd="sng" w="12700">
              <a:solidFill>
                <a:srgbClr val="A5A5A5"/>
              </a:solidFill>
              <a:prstDash val="solid"/>
              <a:round/>
              <a:headEnd len="sm" w="sm" type="none"/>
              <a:tailEnd len="sm" w="sm" type="none"/>
            </a:ln>
          </a:top>
          <a:bottom>
            <a:ln cap="flat" cmpd="sng" w="12700">
              <a:solidFill>
                <a:srgbClr val="A5A5A5"/>
              </a:solidFill>
              <a:prstDash val="solid"/>
              <a:round/>
              <a:headEnd len="sm" w="sm" type="none"/>
              <a:tailEnd len="sm" w="sm" type="none"/>
            </a:ln>
          </a:bottom>
          <a:insideH>
            <a:ln cap="flat" cmpd="sng" w="9525">
              <a:solidFill>
                <a:srgbClr val="000000">
                  <a:alpha val="0"/>
                </a:srgbClr>
              </a:solidFill>
              <a:prstDash val="solid"/>
              <a:round/>
              <a:headEnd len="sm" w="sm" type="none"/>
              <a:tailEnd len="sm" w="sm" type="none"/>
            </a:ln>
          </a:insideH>
          <a:insideV>
            <a:ln cap="flat" cmpd="sng" w="9525">
              <a:solidFill>
                <a:srgbClr val="000000">
                  <a:alpha val="0"/>
                </a:srgbClr>
              </a:solidFill>
              <a:prstDash val="solid"/>
              <a:round/>
              <a:headEnd len="sm" w="sm" type="none"/>
              <a:tailEnd len="sm" w="sm" type="none"/>
            </a:ln>
          </a:insideV>
        </a:tcBdr>
        <a:fill>
          <a:solidFill>
            <a:srgbClr val="FFFFFF">
              <a:alpha val="0"/>
            </a:srgbClr>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Roboto-boldItalic.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italic.fntdata"/><Relationship Id="rId6" Type="http://schemas.openxmlformats.org/officeDocument/2006/relationships/slide" Target="slides/slide1.xml"/><Relationship Id="rId18" Type="http://schemas.openxmlformats.org/officeDocument/2006/relationships/font" Target="fonts/Roboto-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1254d5dd75a_0_15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8" name="Google Shape;248;g1254d5dd75a_0_15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9" name="Google Shape;249;g1254d5dd75a_0_15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1254d5dd75a_0_1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0" name="Google Shape;270;g1254d5dd75a_0_17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1" name="Google Shape;271;g1254d5dd75a_0_17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04f969424b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g104f969424b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8" name="Google Shape;98;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9" name="Google Shape;99;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254d5dd75a_0_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g1254d5dd75a_0_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g1254d5dd75a_0_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54d5dd75a_0_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g1254d5dd75a_0_2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9" name="Google Shape;139;g1254d5dd75a_0_2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254d5dd75a_0_4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1254d5dd75a_0_4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1" name="Google Shape;161;g1254d5dd75a_0_4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254d5dd75a_0_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g1254d5dd75a_0_6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3" name="Google Shape;183;g1254d5dd75a_0_6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cad4e24b63_0_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4" name="Google Shape;204;g2cad4e24b63_0_5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5" name="Google Shape;205;g2cad4e24b63_0_5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cad4e24b63_0_7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g2cad4e24b63_0_7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7" name="Google Shape;227;g2cad4e24b63_0_7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15" name="Shape 15"/>
        <p:cNvGrpSpPr/>
        <p:nvPr/>
      </p:nvGrpSpPr>
      <p:grpSpPr>
        <a:xfrm>
          <a:off x="0" y="0"/>
          <a:ext cx="0" cy="0"/>
          <a:chOff x="0" y="0"/>
          <a:chExt cx="0" cy="0"/>
        </a:xfrm>
      </p:grpSpPr>
      <p:sp>
        <p:nvSpPr>
          <p:cNvPr id="16" name="Google Shape;16;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72" name="Shape 72"/>
        <p:cNvGrpSpPr/>
        <p:nvPr/>
      </p:nvGrpSpPr>
      <p:grpSpPr>
        <a:xfrm>
          <a:off x="0" y="0"/>
          <a:ext cx="0" cy="0"/>
          <a:chOff x="0" y="0"/>
          <a:chExt cx="0" cy="0"/>
        </a:xfrm>
      </p:grpSpPr>
      <p:sp>
        <p:nvSpPr>
          <p:cNvPr id="73" name="Google Shape;73;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type="vertTitleAndTx">
  <p:cSld name="VERTICAL_TITLE_AND_VERTICAL_TEXT">
    <p:spTree>
      <p:nvGrpSpPr>
        <p:cNvPr id="78" name="Shape 78"/>
        <p:cNvGrpSpPr/>
        <p:nvPr/>
      </p:nvGrpSpPr>
      <p:grpSpPr>
        <a:xfrm>
          <a:off x="0" y="0"/>
          <a:ext cx="0" cy="0"/>
          <a:chOff x="0" y="0"/>
          <a:chExt cx="0" cy="0"/>
        </a:xfrm>
      </p:grpSpPr>
      <p:sp>
        <p:nvSpPr>
          <p:cNvPr id="79" name="Google Shape;79;p3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type="title">
  <p:cSld name="TITLE">
    <p:spTree>
      <p:nvGrpSpPr>
        <p:cNvPr id="21" name="Shape 21"/>
        <p:cNvGrpSpPr/>
        <p:nvPr/>
      </p:nvGrpSpPr>
      <p:grpSpPr>
        <a:xfrm>
          <a:off x="0" y="0"/>
          <a:ext cx="0" cy="0"/>
          <a:chOff x="0" y="0"/>
          <a:chExt cx="0" cy="0"/>
        </a:xfrm>
      </p:grpSpPr>
      <p:sp>
        <p:nvSpPr>
          <p:cNvPr id="22" name="Google Shape;22;p2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type="secHead">
  <p:cSld name="SECTION_HEADER">
    <p:spTree>
      <p:nvGrpSpPr>
        <p:cNvPr id="27" name="Shape 27"/>
        <p:cNvGrpSpPr/>
        <p:nvPr/>
      </p:nvGrpSpPr>
      <p:grpSpPr>
        <a:xfrm>
          <a:off x="0" y="0"/>
          <a:ext cx="0" cy="0"/>
          <a:chOff x="0" y="0"/>
          <a:chExt cx="0" cy="0"/>
        </a:xfrm>
      </p:grpSpPr>
      <p:sp>
        <p:nvSpPr>
          <p:cNvPr id="28" name="Google Shape;28;p22"/>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2"/>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33" name="Shape 33"/>
        <p:cNvGrpSpPr/>
        <p:nvPr/>
      </p:nvGrpSpPr>
      <p:grpSpPr>
        <a:xfrm>
          <a:off x="0" y="0"/>
          <a:ext cx="0" cy="0"/>
          <a:chOff x="0" y="0"/>
          <a:chExt cx="0" cy="0"/>
        </a:xfrm>
      </p:grpSpPr>
      <p:sp>
        <p:nvSpPr>
          <p:cNvPr id="34" name="Google Shape;34;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3"/>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3"/>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40" name="Shape 40"/>
        <p:cNvGrpSpPr/>
        <p:nvPr/>
      </p:nvGrpSpPr>
      <p:grpSpPr>
        <a:xfrm>
          <a:off x="0" y="0"/>
          <a:ext cx="0" cy="0"/>
          <a:chOff x="0" y="0"/>
          <a:chExt cx="0" cy="0"/>
        </a:xfrm>
      </p:grpSpPr>
      <p:sp>
        <p:nvSpPr>
          <p:cNvPr id="41" name="Google Shape;41;p24"/>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4"/>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4"/>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4"/>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4"/>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49" name="Shape 49"/>
        <p:cNvGrpSpPr/>
        <p:nvPr/>
      </p:nvGrpSpPr>
      <p:grpSpPr>
        <a:xfrm>
          <a:off x="0" y="0"/>
          <a:ext cx="0" cy="0"/>
          <a:chOff x="0" y="0"/>
          <a:chExt cx="0" cy="0"/>
        </a:xfrm>
      </p:grpSpPr>
      <p:sp>
        <p:nvSpPr>
          <p:cNvPr id="50" name="Google Shape;50;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type="blank">
  <p:cSld name="BLANK">
    <p:spTree>
      <p:nvGrpSpPr>
        <p:cNvPr id="54" name="Shape 54"/>
        <p:cNvGrpSpPr/>
        <p:nvPr/>
      </p:nvGrpSpPr>
      <p:grpSpPr>
        <a:xfrm>
          <a:off x="0" y="0"/>
          <a:ext cx="0" cy="0"/>
          <a:chOff x="0" y="0"/>
          <a:chExt cx="0" cy="0"/>
        </a:xfrm>
      </p:grpSpPr>
      <p:sp>
        <p:nvSpPr>
          <p:cNvPr id="55" name="Google Shape;55;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type="objTx">
  <p:cSld name="OBJECT_WITH_CAPTION_TEXT">
    <p:spTree>
      <p:nvGrpSpPr>
        <p:cNvPr id="58" name="Shape 58"/>
        <p:cNvGrpSpPr/>
        <p:nvPr/>
      </p:nvGrpSpPr>
      <p:grpSpPr>
        <a:xfrm>
          <a:off x="0" y="0"/>
          <a:ext cx="0" cy="0"/>
          <a:chOff x="0" y="0"/>
          <a:chExt cx="0" cy="0"/>
        </a:xfrm>
      </p:grpSpPr>
      <p:sp>
        <p:nvSpPr>
          <p:cNvPr id="59" name="Google Shape;59;p2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it Überschrift" type="picTx">
  <p:cSld name="PICTURE_WITH_CAPTION_TEXT">
    <p:spTree>
      <p:nvGrpSpPr>
        <p:cNvPr id="65" name="Shape 65"/>
        <p:cNvGrpSpPr/>
        <p:nvPr/>
      </p:nvGrpSpPr>
      <p:grpSpPr>
        <a:xfrm>
          <a:off x="0" y="0"/>
          <a:ext cx="0" cy="0"/>
          <a:chOff x="0" y="0"/>
          <a:chExt cx="0" cy="0"/>
        </a:xfrm>
      </p:grpSpPr>
      <p:sp>
        <p:nvSpPr>
          <p:cNvPr id="66" name="Google Shape;66;p2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8"/>
          <p:cNvSpPr/>
          <p:nvPr>
            <p:ph idx="2" type="pic"/>
          </p:nvPr>
        </p:nvSpPr>
        <p:spPr>
          <a:xfrm>
            <a:off x="5183188" y="987425"/>
            <a:ext cx="6172200" cy="4873625"/>
          </a:xfrm>
          <a:prstGeom prst="rect">
            <a:avLst/>
          </a:prstGeom>
          <a:noFill/>
          <a:ln>
            <a:noFill/>
          </a:ln>
        </p:spPr>
      </p:sp>
      <p:sp>
        <p:nvSpPr>
          <p:cNvPr id="68" name="Google Shape;68;p2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bexio.com/de-CH/marketplace/qlerq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hyperlink" Target="https://www.bexio.com/marketpla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p:nvPr/>
        </p:nvSpPr>
        <p:spPr>
          <a:xfrm>
            <a:off x="0" y="0"/>
            <a:ext cx="12192000" cy="6858000"/>
          </a:xfrm>
          <a:prstGeom prst="rect">
            <a:avLst/>
          </a:prstGeom>
          <a:solidFill>
            <a:srgbClr val="1B3B47"/>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89" name="Google Shape;89;p1"/>
          <p:cNvSpPr txBox="1"/>
          <p:nvPr>
            <p:ph idx="1" type="body"/>
          </p:nvPr>
        </p:nvSpPr>
        <p:spPr>
          <a:xfrm>
            <a:off x="838200" y="2554554"/>
            <a:ext cx="10515600" cy="2036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2000"/>
              <a:buNone/>
            </a:pPr>
            <a:r>
              <a:rPr b="1" lang="en-GB" sz="3100">
                <a:solidFill>
                  <a:schemeClr val="lt1"/>
                </a:solidFill>
                <a:latin typeface="Roboto"/>
                <a:ea typeface="Roboto"/>
                <a:cs typeface="Roboto"/>
                <a:sym typeface="Roboto"/>
              </a:rPr>
              <a:t>CONTENT TEMPLATE</a:t>
            </a:r>
            <a:endParaRPr b="1" sz="3100">
              <a:solidFill>
                <a:schemeClr val="lt1"/>
              </a:solidFill>
              <a:latin typeface="Roboto"/>
              <a:ea typeface="Roboto"/>
              <a:cs typeface="Roboto"/>
              <a:sym typeface="Roboto"/>
            </a:endParaRPr>
          </a:p>
          <a:p>
            <a:pPr indent="0" lvl="0" marL="0" rtl="0" algn="ctr">
              <a:lnSpc>
                <a:spcPct val="90000"/>
              </a:lnSpc>
              <a:spcBef>
                <a:spcPts val="0"/>
              </a:spcBef>
              <a:spcAft>
                <a:spcPts val="0"/>
              </a:spcAft>
              <a:buClr>
                <a:schemeClr val="lt1"/>
              </a:buClr>
              <a:buSzPts val="2000"/>
              <a:buNone/>
            </a:pPr>
            <a:r>
              <a:rPr b="1" lang="en-GB" sz="3100">
                <a:solidFill>
                  <a:schemeClr val="lt1"/>
                </a:solidFill>
                <a:latin typeface="Roboto"/>
                <a:ea typeface="Roboto"/>
                <a:cs typeface="Roboto"/>
                <a:sym typeface="Roboto"/>
              </a:rPr>
              <a:t>for the bexio Marketplace</a:t>
            </a:r>
            <a:endParaRPr b="1" sz="3100">
              <a:solidFill>
                <a:schemeClr val="lt1"/>
              </a:solidFill>
              <a:latin typeface="Roboto"/>
              <a:ea typeface="Roboto"/>
              <a:cs typeface="Roboto"/>
              <a:sym typeface="Roboto"/>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graphicFrame>
        <p:nvGraphicFramePr>
          <p:cNvPr id="251" name="Google Shape;251;g1254d5dd75a_0_155"/>
          <p:cNvGraphicFramePr/>
          <p:nvPr/>
        </p:nvGraphicFramePr>
        <p:xfrm>
          <a:off x="6230096" y="3124200"/>
          <a:ext cx="3000000" cy="3000000"/>
        </p:xfrm>
        <a:graphic>
          <a:graphicData uri="http://schemas.openxmlformats.org/drawingml/2006/table">
            <a:tbl>
              <a:tblPr bandRow="1" firstRow="1">
                <a:noFill/>
                <a:tableStyleId>{575ABE22-A465-4C2E-86F1-0B604F7C2691}</a:tableStyleId>
              </a:tblPr>
              <a:tblGrid>
                <a:gridCol w="1363400"/>
                <a:gridCol w="2116725"/>
                <a:gridCol w="2181825"/>
              </a:tblGrid>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EN</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DE</a:t>
                      </a:r>
                      <a:endParaRPr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1</a:t>
                      </a:r>
                      <a:endParaRPr sz="1400" u="none" cap="none" strike="noStrike"/>
                    </a:p>
                  </a:txBody>
                  <a:tcPr marT="45725" marB="45725" marR="91450" marL="91450"/>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2</a:t>
                      </a:r>
                      <a:endParaRPr sz="1400" u="none" cap="none" strike="noStrike"/>
                    </a:p>
                  </a:txBody>
                  <a:tcPr marT="45725" marB="45725" marR="91450" marL="91450"/>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3</a:t>
                      </a:r>
                      <a:endParaRPr sz="1400" u="none" cap="none" strike="noStrike"/>
                    </a:p>
                  </a:txBody>
                  <a:tcPr marT="45725" marB="45725" marR="91450" marL="91450">
                    <a:lnB cap="flat" cmpd="sng" w="12700">
                      <a:solidFill>
                        <a:schemeClr val="accent3"/>
                      </a:solidFill>
                      <a:prstDash val="solid"/>
                      <a:round/>
                      <a:headEnd len="sm" w="sm" type="none"/>
                      <a:tailEnd len="sm" w="sm" type="none"/>
                    </a:lnB>
                  </a:tcPr>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lnB cap="flat" cmpd="sng" w="12700">
                      <a:solidFill>
                        <a:schemeClr val="accent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4</a:t>
                      </a:r>
                      <a:endParaRPr b="1" sz="1400" u="none" cap="none" strike="noStrike"/>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tcPr>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lnL cap="flat" cmpd="sng" w="9525">
                      <a:solidFill>
                        <a:srgbClr val="000000">
                          <a:alpha val="0"/>
                        </a:srgbClr>
                      </a:solidFill>
                      <a:prstDash val="solid"/>
                      <a:round/>
                      <a:headEnd len="sm" w="sm" type="none"/>
                      <a:tailEnd len="sm" w="sm" type="none"/>
                    </a:lnL>
                  </a:tcPr>
                </a:tc>
              </a:tr>
            </a:tbl>
          </a:graphicData>
        </a:graphic>
      </p:graphicFrame>
      <p:pic>
        <p:nvPicPr>
          <p:cNvPr id="252" name="Google Shape;252;g1254d5dd75a_0_155"/>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253" name="Google Shape;253;g1254d5dd75a_0_155"/>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4" name="Google Shape;254;g1254d5dd75a_0_155"/>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BFBFBF"/>
              </a:solidFill>
              <a:latin typeface="Arial"/>
              <a:ea typeface="Arial"/>
              <a:cs typeface="Arial"/>
              <a:sym typeface="Arial"/>
            </a:endParaRPr>
          </a:p>
        </p:txBody>
      </p:sp>
      <p:sp>
        <p:nvSpPr>
          <p:cNvPr id="255" name="Google Shape;255;g1254d5dd75a_0_155"/>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6" name="Google Shape;256;g1254d5dd75a_0_155"/>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FULL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- 1st Part Marketing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- 2nd Part Functionality Details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- 3rd Part Advantage List</a:t>
            </a:r>
            <a:endParaRPr b="0" i="0" sz="1400" u="none" cap="none" strike="noStrike">
              <a:solidFill>
                <a:schemeClr val="dk1"/>
              </a:solidFill>
              <a:latin typeface="Arial"/>
              <a:ea typeface="Arial"/>
              <a:cs typeface="Arial"/>
              <a:sym typeface="Arial"/>
            </a:endParaRPr>
          </a:p>
        </p:txBody>
      </p:sp>
      <p:cxnSp>
        <p:nvCxnSpPr>
          <p:cNvPr id="257" name="Google Shape;257;g1254d5dd75a_0_155"/>
          <p:cNvCxnSpPr>
            <a:stCxn id="253" idx="3"/>
            <a:endCxn id="254"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258" name="Google Shape;258;g1254d5dd75a_0_155"/>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259" name="Google Shape;259;g1254d5dd75a_0_155"/>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60" name="Google Shape;260;g1254d5dd75a_0_155"/>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261" name="Google Shape;261;g1254d5dd75a_0_155"/>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262" name="Google Shape;262;g1254d5dd75a_0_155"/>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63" name="Google Shape;263;g1254d5dd75a_0_155"/>
          <p:cNvCxnSpPr>
            <a:stCxn id="262" idx="3"/>
            <a:endCxn id="264"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264" name="Google Shape;264;g1254d5dd75a_0_155"/>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265" name="Google Shape;265;g1254d5dd75a_0_155"/>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6" name="Google Shape;266;g1254d5dd75a_0_155"/>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lt2"/>
                </a:solidFill>
                <a:latin typeface="Calibri"/>
                <a:ea typeface="Calibri"/>
                <a:cs typeface="Calibri"/>
                <a:sym typeface="Calibri"/>
              </a:rPr>
              <a:t>DETAILS</a:t>
            </a:r>
            <a:br>
              <a:rPr b="1" i="0" lang="en-GB" sz="1200" u="none" cap="none" strike="noStrike">
                <a:solidFill>
                  <a:schemeClr val="lt2"/>
                </a:solidFill>
                <a:latin typeface="Calibri"/>
                <a:ea typeface="Calibri"/>
                <a:cs typeface="Calibri"/>
                <a:sym typeface="Calibri"/>
              </a:rPr>
            </a:br>
            <a:r>
              <a:rPr b="0" i="0" lang="en-GB" sz="1200" u="none" cap="none" strike="noStrike">
                <a:solidFill>
                  <a:schemeClr val="lt2"/>
                </a:solidFill>
                <a:latin typeface="Calibri"/>
                <a:ea typeface="Calibri"/>
                <a:cs typeface="Calibri"/>
                <a:sym typeface="Calibri"/>
              </a:rPr>
              <a:t>- Entwickler (Adresse)</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Angebotene Sprachen</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Support</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Website</a:t>
            </a:r>
            <a:endParaRPr b="0" i="0" sz="1400" u="none" cap="none" strike="noStrike">
              <a:solidFill>
                <a:schemeClr val="lt2"/>
              </a:solidFill>
              <a:latin typeface="Arial"/>
              <a:ea typeface="Arial"/>
              <a:cs typeface="Arial"/>
              <a:sym typeface="Arial"/>
            </a:endParaRPr>
          </a:p>
        </p:txBody>
      </p:sp>
      <p:cxnSp>
        <p:nvCxnSpPr>
          <p:cNvPr id="267" name="Google Shape;267;g1254d5dd75a_0_155"/>
          <p:cNvCxnSpPr>
            <a:stCxn id="265"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graphicFrame>
        <p:nvGraphicFramePr>
          <p:cNvPr id="273" name="Google Shape;273;g1254d5dd75a_0_177"/>
          <p:cNvGraphicFramePr/>
          <p:nvPr/>
        </p:nvGraphicFramePr>
        <p:xfrm>
          <a:off x="6230096" y="3124200"/>
          <a:ext cx="3000000" cy="3000000"/>
        </p:xfrm>
        <a:graphic>
          <a:graphicData uri="http://schemas.openxmlformats.org/drawingml/2006/table">
            <a:tbl>
              <a:tblPr bandRow="1" firstRow="1">
                <a:noFill/>
                <a:tableStyleId>{575ABE22-A465-4C2E-86F1-0B604F7C2691}</a:tableStyleId>
              </a:tblPr>
              <a:tblGrid>
                <a:gridCol w="1363400"/>
                <a:gridCol w="2116725"/>
                <a:gridCol w="2181825"/>
              </a:tblGrid>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FR</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1</a:t>
                      </a:r>
                      <a:endParaRPr sz="1400" u="none" cap="none" strike="noStrike"/>
                    </a:p>
                  </a:txBody>
                  <a:tcPr marT="45725" marB="45725" marR="91450" marL="91450"/>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2</a:t>
                      </a:r>
                      <a:endParaRPr sz="1400" u="none" cap="none" strike="noStrike"/>
                    </a:p>
                  </a:txBody>
                  <a:tcPr marT="45725" marB="45725" marR="91450" marL="91450"/>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3</a:t>
                      </a:r>
                      <a:endParaRPr sz="1400" u="none" cap="none" strike="noStrike"/>
                    </a:p>
                  </a:txBody>
                  <a:tcPr marT="45725" marB="45725" marR="91450" marL="91450">
                    <a:lnB cap="flat" cmpd="sng" w="12700">
                      <a:solidFill>
                        <a:schemeClr val="accent3"/>
                      </a:solidFill>
                      <a:prstDash val="solid"/>
                      <a:round/>
                      <a:headEnd len="sm" w="sm" type="none"/>
                      <a:tailEnd len="sm" w="sm" type="none"/>
                    </a:lnB>
                  </a:tcPr>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lnB cap="flat" cmpd="sng" w="12700">
                      <a:solidFill>
                        <a:schemeClr val="accent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PRICING PACKAGE 4</a:t>
                      </a:r>
                      <a:endParaRPr b="1" sz="1400" u="none" cap="none" strike="noStrike"/>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tcPr>
                </a:tc>
                <a:tc>
                  <a:txBody>
                    <a:bodyPr/>
                    <a:lstStyle/>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1</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2</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3</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Bullet point 4</a:t>
                      </a:r>
                      <a:endParaRPr sz="1400" u="none" cap="none" strike="noStrike"/>
                    </a:p>
                  </a:txBody>
                  <a:tcPr marT="45725" marB="45725" marR="91450" marL="914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12700">
                      <a:solidFill>
                        <a:schemeClr val="accent3"/>
                      </a:solidFill>
                      <a:prstDash val="solid"/>
                      <a:round/>
                      <a:headEnd len="sm" w="sm" type="none"/>
                      <a:tailEnd len="sm" w="sm" type="none"/>
                    </a:lnT>
                    <a:lnB cap="flat" cmpd="sng" w="12700">
                      <a:solidFill>
                        <a:schemeClr val="accent3"/>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lnL cap="flat" cmpd="sng" w="9525">
                      <a:solidFill>
                        <a:srgbClr val="000000">
                          <a:alpha val="0"/>
                        </a:srgbClr>
                      </a:solidFill>
                      <a:prstDash val="solid"/>
                      <a:round/>
                      <a:headEnd len="sm" w="sm" type="none"/>
                      <a:tailEnd len="sm" w="sm" type="none"/>
                    </a:lnL>
                  </a:tcPr>
                </a:tc>
              </a:tr>
            </a:tbl>
          </a:graphicData>
        </a:graphic>
      </p:graphicFrame>
      <p:pic>
        <p:nvPicPr>
          <p:cNvPr id="274" name="Google Shape;274;g1254d5dd75a_0_177"/>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275" name="Google Shape;275;g1254d5dd75a_0_177"/>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6" name="Google Shape;276;g1254d5dd75a_0_177"/>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BFBFBF"/>
              </a:solidFill>
              <a:latin typeface="Arial"/>
              <a:ea typeface="Arial"/>
              <a:cs typeface="Arial"/>
              <a:sym typeface="Arial"/>
            </a:endParaRPr>
          </a:p>
        </p:txBody>
      </p:sp>
      <p:sp>
        <p:nvSpPr>
          <p:cNvPr id="277" name="Google Shape;277;g1254d5dd75a_0_177"/>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78" name="Google Shape;278;g1254d5dd75a_0_177"/>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FULL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- 1st Part Marketing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- 2nd Part Functionality Details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- 3rd Part Advantage List</a:t>
            </a:r>
            <a:endParaRPr b="0" i="0" sz="1400" u="none" cap="none" strike="noStrike">
              <a:solidFill>
                <a:schemeClr val="dk1"/>
              </a:solidFill>
              <a:latin typeface="Arial"/>
              <a:ea typeface="Arial"/>
              <a:cs typeface="Arial"/>
              <a:sym typeface="Arial"/>
            </a:endParaRPr>
          </a:p>
        </p:txBody>
      </p:sp>
      <p:cxnSp>
        <p:nvCxnSpPr>
          <p:cNvPr id="279" name="Google Shape;279;g1254d5dd75a_0_177"/>
          <p:cNvCxnSpPr>
            <a:stCxn id="275" idx="3"/>
            <a:endCxn id="276"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280" name="Google Shape;280;g1254d5dd75a_0_177"/>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281" name="Google Shape;281;g1254d5dd75a_0_177"/>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82" name="Google Shape;282;g1254d5dd75a_0_177"/>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283" name="Google Shape;283;g1254d5dd75a_0_177"/>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284" name="Google Shape;284;g1254d5dd75a_0_177"/>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85" name="Google Shape;285;g1254d5dd75a_0_177"/>
          <p:cNvCxnSpPr>
            <a:stCxn id="284" idx="3"/>
            <a:endCxn id="286"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286" name="Google Shape;286;g1254d5dd75a_0_177"/>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287" name="Google Shape;287;g1254d5dd75a_0_177"/>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8" name="Google Shape;288;g1254d5dd75a_0_177"/>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lt2"/>
                </a:solidFill>
                <a:latin typeface="Calibri"/>
                <a:ea typeface="Calibri"/>
                <a:cs typeface="Calibri"/>
                <a:sym typeface="Calibri"/>
              </a:rPr>
              <a:t>DETAILS</a:t>
            </a:r>
            <a:br>
              <a:rPr b="1" i="0" lang="en-GB" sz="1200" u="none" cap="none" strike="noStrike">
                <a:solidFill>
                  <a:schemeClr val="lt2"/>
                </a:solidFill>
                <a:latin typeface="Calibri"/>
                <a:ea typeface="Calibri"/>
                <a:cs typeface="Calibri"/>
                <a:sym typeface="Calibri"/>
              </a:rPr>
            </a:br>
            <a:r>
              <a:rPr b="0" i="0" lang="en-GB" sz="1200" u="none" cap="none" strike="noStrike">
                <a:solidFill>
                  <a:schemeClr val="lt2"/>
                </a:solidFill>
                <a:latin typeface="Calibri"/>
                <a:ea typeface="Calibri"/>
                <a:cs typeface="Calibri"/>
                <a:sym typeface="Calibri"/>
              </a:rPr>
              <a:t>- Entwickler (Adresse)</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Angebotene Sprachen</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Support</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Website</a:t>
            </a:r>
            <a:endParaRPr b="0" i="0" sz="1400" u="none" cap="none" strike="noStrike">
              <a:solidFill>
                <a:schemeClr val="lt2"/>
              </a:solidFill>
              <a:latin typeface="Arial"/>
              <a:ea typeface="Arial"/>
              <a:cs typeface="Arial"/>
              <a:sym typeface="Arial"/>
            </a:endParaRPr>
          </a:p>
        </p:txBody>
      </p:sp>
      <p:cxnSp>
        <p:nvCxnSpPr>
          <p:cNvPr id="289" name="Google Shape;289;g1254d5dd75a_0_177"/>
          <p:cNvCxnSpPr>
            <a:stCxn id="287"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g104f969424b_0_0"/>
          <p:cNvSpPr/>
          <p:nvPr/>
        </p:nvSpPr>
        <p:spPr>
          <a:xfrm>
            <a:off x="0" y="0"/>
            <a:ext cx="12192000" cy="6858000"/>
          </a:xfrm>
          <a:prstGeom prst="rect">
            <a:avLst/>
          </a:prstGeom>
          <a:solidFill>
            <a:srgbClr val="1B3B47"/>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5" name="Google Shape;95;g104f969424b_0_0"/>
          <p:cNvSpPr txBox="1"/>
          <p:nvPr>
            <p:ph idx="1" type="body"/>
          </p:nvPr>
        </p:nvSpPr>
        <p:spPr>
          <a:xfrm>
            <a:off x="838200" y="456750"/>
            <a:ext cx="10515600" cy="59445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2000"/>
              <a:buNone/>
            </a:pPr>
            <a:r>
              <a:rPr b="1" lang="en-GB" sz="1900">
                <a:solidFill>
                  <a:schemeClr val="lt1"/>
                </a:solidFill>
              </a:rPr>
              <a:t>How-to</a:t>
            </a:r>
            <a:endParaRPr b="1" sz="1900">
              <a:solidFill>
                <a:schemeClr val="lt1"/>
              </a:solidFill>
            </a:endParaRPr>
          </a:p>
          <a:p>
            <a:pPr indent="0" lvl="0" marL="0" rtl="0" algn="l">
              <a:lnSpc>
                <a:spcPct val="90000"/>
              </a:lnSpc>
              <a:spcBef>
                <a:spcPts val="0"/>
              </a:spcBef>
              <a:spcAft>
                <a:spcPts val="0"/>
              </a:spcAft>
              <a:buClr>
                <a:schemeClr val="lt1"/>
              </a:buClr>
              <a:buSzPts val="2000"/>
              <a:buNone/>
            </a:pPr>
            <a:r>
              <a:t/>
            </a:r>
            <a:endParaRPr sz="1900">
              <a:solidFill>
                <a:schemeClr val="lt1"/>
              </a:solidFill>
            </a:endParaRPr>
          </a:p>
          <a:p>
            <a:pPr indent="0" lvl="0" marL="0" rtl="0" algn="l">
              <a:lnSpc>
                <a:spcPct val="90000"/>
              </a:lnSpc>
              <a:spcBef>
                <a:spcPts val="0"/>
              </a:spcBef>
              <a:spcAft>
                <a:spcPts val="0"/>
              </a:spcAft>
              <a:buClr>
                <a:schemeClr val="lt1"/>
              </a:buClr>
              <a:buSzPts val="2000"/>
              <a:buNone/>
            </a:pPr>
            <a:r>
              <a:rPr lang="en-GB" sz="1900">
                <a:solidFill>
                  <a:schemeClr val="lt1"/>
                </a:solidFill>
              </a:rPr>
              <a:t>You are the experts of your app: You know your pitch, the key benefits, the pricing etc. With that content template you can deliver the content directly how your application will be listed in the bexio marketplace (e.g. like </a:t>
            </a:r>
            <a:r>
              <a:rPr lang="en-GB" sz="1900" u="sng">
                <a:solidFill>
                  <a:schemeClr val="hlink"/>
                </a:solidFill>
                <a:hlinkClick r:id="rId3"/>
              </a:rPr>
              <a:t>https://www.bexio.com/de-CH/marketplace/qlerqs</a:t>
            </a:r>
            <a:r>
              <a:rPr lang="en-GB" sz="1900">
                <a:solidFill>
                  <a:schemeClr val="lt1"/>
                </a:solidFill>
              </a:rPr>
              <a:t> ). </a:t>
            </a:r>
            <a:br>
              <a:rPr lang="en-GB" sz="1900">
                <a:solidFill>
                  <a:schemeClr val="lt1"/>
                </a:solidFill>
              </a:rPr>
            </a:br>
            <a:endParaRPr sz="1900">
              <a:solidFill>
                <a:schemeClr val="lt1"/>
              </a:solidFill>
            </a:endParaRPr>
          </a:p>
          <a:p>
            <a:pPr indent="0" lvl="0" marL="0" rtl="0" algn="l">
              <a:lnSpc>
                <a:spcPct val="90000"/>
              </a:lnSpc>
              <a:spcBef>
                <a:spcPts val="0"/>
              </a:spcBef>
              <a:spcAft>
                <a:spcPts val="0"/>
              </a:spcAft>
              <a:buClr>
                <a:schemeClr val="lt1"/>
              </a:buClr>
              <a:buSzPts val="2000"/>
              <a:buNone/>
            </a:pPr>
            <a:r>
              <a:rPr lang="en-GB" sz="1900">
                <a:solidFill>
                  <a:schemeClr val="lt1"/>
                </a:solidFill>
              </a:rPr>
              <a:t>Please consider the following: </a:t>
            </a:r>
            <a:endParaRPr sz="1900">
              <a:solidFill>
                <a:schemeClr val="lt1"/>
              </a:solidFill>
            </a:endParaRPr>
          </a:p>
          <a:p>
            <a:pPr indent="-349250" lvl="0" marL="457200" rtl="0" algn="l">
              <a:lnSpc>
                <a:spcPct val="90000"/>
              </a:lnSpc>
              <a:spcBef>
                <a:spcPts val="0"/>
              </a:spcBef>
              <a:spcAft>
                <a:spcPts val="0"/>
              </a:spcAft>
              <a:buClr>
                <a:schemeClr val="lt1"/>
              </a:buClr>
              <a:buSzPts val="1900"/>
              <a:buChar char="❏"/>
            </a:pPr>
            <a:r>
              <a:rPr lang="en-GB" sz="1900">
                <a:solidFill>
                  <a:schemeClr val="lt1"/>
                </a:solidFill>
              </a:rPr>
              <a:t>Please fill out the content </a:t>
            </a:r>
            <a:r>
              <a:rPr b="1" lang="en-GB" sz="1900">
                <a:solidFill>
                  <a:schemeClr val="lt1"/>
                </a:solidFill>
              </a:rPr>
              <a:t>only</a:t>
            </a:r>
            <a:r>
              <a:rPr lang="en-GB" sz="1900">
                <a:solidFill>
                  <a:schemeClr val="lt1"/>
                </a:solidFill>
              </a:rPr>
              <a:t> in the languages your app is available in.</a:t>
            </a:r>
            <a:endParaRPr sz="1900">
              <a:solidFill>
                <a:schemeClr val="lt1"/>
              </a:solidFill>
            </a:endParaRPr>
          </a:p>
          <a:p>
            <a:pPr indent="-349250" lvl="0" marL="457200" rtl="0" algn="l">
              <a:lnSpc>
                <a:spcPct val="90000"/>
              </a:lnSpc>
              <a:spcBef>
                <a:spcPts val="0"/>
              </a:spcBef>
              <a:spcAft>
                <a:spcPts val="0"/>
              </a:spcAft>
              <a:buClr>
                <a:schemeClr val="lt1"/>
              </a:buClr>
              <a:buSzPts val="1900"/>
              <a:buChar char="❏"/>
            </a:pPr>
            <a:r>
              <a:rPr lang="en-GB" sz="1900">
                <a:solidFill>
                  <a:schemeClr val="lt1"/>
                </a:solidFill>
              </a:rPr>
              <a:t>Wording guidelines:</a:t>
            </a:r>
            <a:endParaRPr sz="1900">
              <a:solidFill>
                <a:schemeClr val="lt1"/>
              </a:solidFill>
            </a:endParaRPr>
          </a:p>
          <a:p>
            <a:pPr indent="-349250" lvl="1" marL="914400" rtl="0" algn="l">
              <a:lnSpc>
                <a:spcPct val="90000"/>
              </a:lnSpc>
              <a:spcBef>
                <a:spcPts val="0"/>
              </a:spcBef>
              <a:spcAft>
                <a:spcPts val="0"/>
              </a:spcAft>
              <a:buClr>
                <a:schemeClr val="lt1"/>
              </a:buClr>
              <a:buSzPts val="1900"/>
              <a:buChar char="❏"/>
            </a:pPr>
            <a:r>
              <a:rPr lang="en-GB" sz="1900">
                <a:solidFill>
                  <a:schemeClr val="lt1"/>
                </a:solidFill>
              </a:rPr>
              <a:t>Please use the </a:t>
            </a:r>
            <a:r>
              <a:rPr b="1" lang="en-GB" sz="1900">
                <a:solidFill>
                  <a:schemeClr val="lt1"/>
                </a:solidFill>
                <a:highlight>
                  <a:srgbClr val="FF9900"/>
                </a:highlight>
              </a:rPr>
              <a:t>polite</a:t>
            </a:r>
            <a:r>
              <a:rPr lang="en-GB" sz="1900">
                <a:solidFill>
                  <a:schemeClr val="lt1"/>
                </a:solidFill>
                <a:highlight>
                  <a:srgbClr val="FF9900"/>
                </a:highlight>
              </a:rPr>
              <a:t> form («Sie»-Form)</a:t>
            </a:r>
            <a:r>
              <a:rPr lang="en-GB" sz="1900">
                <a:solidFill>
                  <a:schemeClr val="lt1"/>
                </a:solidFill>
              </a:rPr>
              <a:t>.</a:t>
            </a:r>
            <a:endParaRPr sz="1900">
              <a:solidFill>
                <a:schemeClr val="lt1"/>
              </a:solidFill>
            </a:endParaRPr>
          </a:p>
          <a:p>
            <a:pPr indent="-349250" lvl="0" marL="914400" rtl="0" algn="l">
              <a:lnSpc>
                <a:spcPct val="90000"/>
              </a:lnSpc>
              <a:spcBef>
                <a:spcPts val="0"/>
              </a:spcBef>
              <a:spcAft>
                <a:spcPts val="0"/>
              </a:spcAft>
              <a:buClr>
                <a:schemeClr val="lt1"/>
              </a:buClr>
              <a:buSzPts val="1900"/>
              <a:buChar char="❏"/>
            </a:pPr>
            <a:r>
              <a:rPr lang="en-GB" sz="1900">
                <a:solidFill>
                  <a:schemeClr val="lt1"/>
                </a:solidFill>
              </a:rPr>
              <a:t>Please always write </a:t>
            </a:r>
            <a:r>
              <a:rPr b="1" lang="en-GB" sz="1900">
                <a:solidFill>
                  <a:schemeClr val="lt1"/>
                </a:solidFill>
                <a:highlight>
                  <a:srgbClr val="FF9900"/>
                </a:highlight>
              </a:rPr>
              <a:t>bexio </a:t>
            </a:r>
            <a:r>
              <a:rPr lang="en-GB" sz="1900">
                <a:solidFill>
                  <a:schemeClr val="lt1"/>
                </a:solidFill>
                <a:highlight>
                  <a:srgbClr val="FF9900"/>
                </a:highlight>
              </a:rPr>
              <a:t>i</a:t>
            </a:r>
            <a:r>
              <a:rPr lang="en-GB" sz="1900">
                <a:solidFill>
                  <a:schemeClr val="lt1"/>
                </a:solidFill>
                <a:highlight>
                  <a:srgbClr val="FF9900"/>
                </a:highlight>
              </a:rPr>
              <a:t>n lower case</a:t>
            </a:r>
            <a:r>
              <a:rPr lang="en-GB" sz="1900">
                <a:solidFill>
                  <a:schemeClr val="lt1"/>
                </a:solidFill>
              </a:rPr>
              <a:t> (even at the beginning of a sentence).</a:t>
            </a:r>
            <a:endParaRPr sz="1900">
              <a:solidFill>
                <a:schemeClr val="lt1"/>
              </a:solidFill>
            </a:endParaRPr>
          </a:p>
          <a:p>
            <a:pPr indent="-349250" lvl="0" marL="457200" rtl="0" algn="l">
              <a:lnSpc>
                <a:spcPct val="90000"/>
              </a:lnSpc>
              <a:spcBef>
                <a:spcPts val="0"/>
              </a:spcBef>
              <a:spcAft>
                <a:spcPts val="0"/>
              </a:spcAft>
              <a:buClr>
                <a:schemeClr val="lt1"/>
              </a:buClr>
              <a:buSzPts val="1900"/>
              <a:buChar char="❏"/>
            </a:pPr>
            <a:r>
              <a:rPr lang="en-GB" sz="1900">
                <a:solidFill>
                  <a:schemeClr val="lt1"/>
                </a:solidFill>
              </a:rPr>
              <a:t>The design and structure of a marketplace page is standardized and can not be adapted. Only those elements which are mentioned in this document. </a:t>
            </a:r>
            <a:endParaRPr sz="1900">
              <a:solidFill>
                <a:schemeClr val="lt1"/>
              </a:solidFill>
            </a:endParaRPr>
          </a:p>
          <a:p>
            <a:pPr indent="-349250" lvl="0" marL="457200" rtl="0" algn="l">
              <a:lnSpc>
                <a:spcPct val="90000"/>
              </a:lnSpc>
              <a:spcBef>
                <a:spcPts val="0"/>
              </a:spcBef>
              <a:spcAft>
                <a:spcPts val="0"/>
              </a:spcAft>
              <a:buClr>
                <a:schemeClr val="lt1"/>
              </a:buClr>
              <a:buSzPts val="1900"/>
              <a:buChar char="❏"/>
            </a:pPr>
            <a:r>
              <a:rPr lang="en-GB" sz="1900">
                <a:solidFill>
                  <a:schemeClr val="lt1"/>
                </a:solidFill>
              </a:rPr>
              <a:t>Please return the complete content in one </a:t>
            </a:r>
            <a:r>
              <a:rPr b="1" lang="en-GB" sz="1900">
                <a:solidFill>
                  <a:schemeClr val="lt1"/>
                </a:solidFill>
              </a:rPr>
              <a:t>finalised </a:t>
            </a:r>
            <a:r>
              <a:rPr lang="en-GB" sz="1900">
                <a:solidFill>
                  <a:schemeClr val="lt1"/>
                </a:solidFill>
              </a:rPr>
              <a:t>document. We retain the right to change smaller parts of the document if necessary. You will have the possibility to review changes.</a:t>
            </a:r>
            <a:endParaRPr sz="1900">
              <a:solidFill>
                <a:schemeClr val="lt1"/>
              </a:solidFill>
            </a:endParaRPr>
          </a:p>
          <a:p>
            <a:pPr indent="-349250" lvl="0" marL="457200" rtl="0" algn="l">
              <a:lnSpc>
                <a:spcPct val="90000"/>
              </a:lnSpc>
              <a:spcBef>
                <a:spcPts val="0"/>
              </a:spcBef>
              <a:spcAft>
                <a:spcPts val="0"/>
              </a:spcAft>
              <a:buClr>
                <a:schemeClr val="lt1"/>
              </a:buClr>
              <a:buSzPts val="1900"/>
              <a:buChar char="❏"/>
            </a:pPr>
            <a:r>
              <a:rPr lang="en-GB" sz="1900">
                <a:solidFill>
                  <a:schemeClr val="lt1"/>
                </a:solidFill>
              </a:rPr>
              <a:t>Please also send us the following attachments (e.g. as .zip folder):</a:t>
            </a:r>
            <a:endParaRPr sz="1900">
              <a:solidFill>
                <a:schemeClr val="lt1"/>
              </a:solidFill>
            </a:endParaRPr>
          </a:p>
          <a:p>
            <a:pPr indent="-349250" lvl="1" marL="914400" rtl="0" algn="l">
              <a:lnSpc>
                <a:spcPct val="90000"/>
              </a:lnSpc>
              <a:spcBef>
                <a:spcPts val="0"/>
              </a:spcBef>
              <a:spcAft>
                <a:spcPts val="0"/>
              </a:spcAft>
              <a:buClr>
                <a:schemeClr val="lt1"/>
              </a:buClr>
              <a:buSzPts val="1900"/>
              <a:buChar char="❏"/>
            </a:pPr>
            <a:r>
              <a:rPr lang="en-GB" sz="1900">
                <a:solidFill>
                  <a:schemeClr val="lt1"/>
                </a:solidFill>
              </a:rPr>
              <a:t>Your logo in 2 versions: </a:t>
            </a:r>
            <a:endParaRPr sz="1900">
              <a:solidFill>
                <a:schemeClr val="lt1"/>
              </a:solidFill>
            </a:endParaRPr>
          </a:p>
          <a:p>
            <a:pPr indent="-349250" lvl="2" marL="1371600" rtl="0" algn="l">
              <a:lnSpc>
                <a:spcPct val="90000"/>
              </a:lnSpc>
              <a:spcBef>
                <a:spcPts val="0"/>
              </a:spcBef>
              <a:spcAft>
                <a:spcPts val="0"/>
              </a:spcAft>
              <a:buClr>
                <a:schemeClr val="lt1"/>
              </a:buClr>
              <a:buSzPts val="1900"/>
              <a:buChar char="❏"/>
            </a:pPr>
            <a:r>
              <a:rPr lang="en-GB" sz="1900">
                <a:solidFill>
                  <a:schemeClr val="lt1"/>
                </a:solidFill>
              </a:rPr>
              <a:t>1x in colour (transparent and in Vector Format *.svg or alternatively *.png)</a:t>
            </a:r>
            <a:endParaRPr sz="1900">
              <a:solidFill>
                <a:schemeClr val="lt1"/>
              </a:solidFill>
            </a:endParaRPr>
          </a:p>
          <a:p>
            <a:pPr indent="-349250" lvl="1" marL="914400" rtl="0" algn="l">
              <a:lnSpc>
                <a:spcPct val="90000"/>
              </a:lnSpc>
              <a:spcBef>
                <a:spcPts val="0"/>
              </a:spcBef>
              <a:spcAft>
                <a:spcPts val="0"/>
              </a:spcAft>
              <a:buClr>
                <a:schemeClr val="lt1"/>
              </a:buClr>
              <a:buSzPts val="1900"/>
              <a:buChar char="❏"/>
            </a:pPr>
            <a:r>
              <a:rPr lang="en-GB" sz="1900">
                <a:solidFill>
                  <a:schemeClr val="lt1"/>
                </a:solidFill>
              </a:rPr>
              <a:t>Media content (if available):</a:t>
            </a:r>
            <a:endParaRPr sz="1900">
              <a:solidFill>
                <a:schemeClr val="lt1"/>
              </a:solidFill>
            </a:endParaRPr>
          </a:p>
          <a:p>
            <a:pPr indent="-349250" lvl="2" marL="1371600" rtl="0" algn="l">
              <a:lnSpc>
                <a:spcPct val="90000"/>
              </a:lnSpc>
              <a:spcBef>
                <a:spcPts val="0"/>
              </a:spcBef>
              <a:spcAft>
                <a:spcPts val="0"/>
              </a:spcAft>
              <a:buClr>
                <a:schemeClr val="lt1"/>
              </a:buClr>
              <a:buSzPts val="1900"/>
              <a:buChar char="❏"/>
            </a:pPr>
            <a:r>
              <a:rPr lang="en-GB" sz="1900">
                <a:solidFill>
                  <a:schemeClr val="lt1"/>
                </a:solidFill>
              </a:rPr>
              <a:t>Youtube links for videos (full videos can not be included, only via Youtube)</a:t>
            </a:r>
            <a:endParaRPr sz="1900">
              <a:solidFill>
                <a:schemeClr val="lt1"/>
              </a:solidFill>
            </a:endParaRPr>
          </a:p>
          <a:p>
            <a:pPr indent="-349250" lvl="2" marL="1371600" rtl="0" algn="l">
              <a:lnSpc>
                <a:spcPct val="90000"/>
              </a:lnSpc>
              <a:spcBef>
                <a:spcPts val="0"/>
              </a:spcBef>
              <a:spcAft>
                <a:spcPts val="0"/>
              </a:spcAft>
              <a:buClr>
                <a:schemeClr val="lt1"/>
              </a:buClr>
              <a:buSzPts val="1900"/>
              <a:buChar char="❏"/>
            </a:pPr>
            <a:r>
              <a:rPr lang="en-GB" sz="1900">
                <a:solidFill>
                  <a:schemeClr val="lt1"/>
                </a:solidFill>
              </a:rPr>
              <a:t>Product images or screenshots (in all relevant languages)</a:t>
            </a:r>
            <a:r>
              <a:rPr lang="en-GB" sz="1900">
                <a:solidFill>
                  <a:schemeClr val="lt1"/>
                </a:solidFill>
                <a:highlight>
                  <a:schemeClr val="accent2"/>
                </a:highlight>
              </a:rPr>
              <a:t> </a:t>
            </a:r>
            <a:r>
              <a:rPr lang="en-GB" sz="1900">
                <a:solidFill>
                  <a:schemeClr val="lt1"/>
                </a:solidFill>
                <a:highlight>
                  <a:srgbClr val="FF9900"/>
                </a:highlight>
              </a:rPr>
              <a:t>in good resolution and as .png format</a:t>
            </a:r>
            <a:endParaRPr sz="1900">
              <a:solidFill>
                <a:schemeClr val="lt1"/>
              </a:solidFill>
              <a:highlight>
                <a:srgbClr val="FF9900"/>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pic>
        <p:nvPicPr>
          <p:cNvPr id="101" name="Google Shape;101;p2"/>
          <p:cNvPicPr preferRelativeResize="0"/>
          <p:nvPr/>
        </p:nvPicPr>
        <p:blipFill rotWithShape="1">
          <a:blip r:embed="rId3">
            <a:alphaModFix/>
          </a:blip>
          <a:srcRect b="0" l="4558" r="5000" t="0"/>
          <a:stretch/>
        </p:blipFill>
        <p:spPr>
          <a:xfrm>
            <a:off x="-5225" y="163025"/>
            <a:ext cx="3650775" cy="5849798"/>
          </a:xfrm>
          <a:prstGeom prst="rect">
            <a:avLst/>
          </a:prstGeom>
          <a:noFill/>
          <a:ln>
            <a:noFill/>
          </a:ln>
        </p:spPr>
      </p:pic>
      <p:sp>
        <p:nvSpPr>
          <p:cNvPr id="102" name="Google Shape;102;p2"/>
          <p:cNvSpPr/>
          <p:nvPr/>
        </p:nvSpPr>
        <p:spPr>
          <a:xfrm>
            <a:off x="6339621" y="232247"/>
            <a:ext cx="3269998"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GB" sz="1400" u="none" cap="none" strike="noStrike">
                <a:solidFill>
                  <a:schemeClr val="dk1"/>
                </a:solidFill>
                <a:latin typeface="Calibri"/>
                <a:ea typeface="Calibri"/>
                <a:cs typeface="Calibri"/>
                <a:sym typeface="Calibri"/>
              </a:rPr>
              <a:t>URL: </a:t>
            </a:r>
            <a:r>
              <a:rPr b="0" i="0" lang="en-GB" sz="1400" u="sng" cap="none" strike="noStrike">
                <a:solidFill>
                  <a:schemeClr val="dk1"/>
                </a:solidFill>
                <a:latin typeface="Calibri"/>
                <a:ea typeface="Calibri"/>
                <a:cs typeface="Calibri"/>
                <a:sym typeface="Calibri"/>
                <a:hlinkClick r:id="rId4">
                  <a:extLst>
                    <a:ext uri="{A12FA001-AC4F-418D-AE19-62706E023703}">
                      <ahyp:hlinkClr val="tx"/>
                    </a:ext>
                  </a:extLst>
                </a:hlinkClick>
              </a:rPr>
              <a:t>https://www.bexio.com/marketplace</a:t>
            </a:r>
            <a:endParaRPr b="0" i="0" sz="1400" u="none" cap="none" strike="noStrike">
              <a:solidFill>
                <a:schemeClr val="dk1"/>
              </a:solidFill>
              <a:latin typeface="Calibri"/>
              <a:ea typeface="Calibri"/>
              <a:cs typeface="Calibri"/>
              <a:sym typeface="Calibri"/>
            </a:endParaRPr>
          </a:p>
        </p:txBody>
      </p:sp>
      <p:sp>
        <p:nvSpPr>
          <p:cNvPr id="103" name="Google Shape;103;p2"/>
          <p:cNvSpPr/>
          <p:nvPr/>
        </p:nvSpPr>
        <p:spPr>
          <a:xfrm>
            <a:off x="2509752" y="3692730"/>
            <a:ext cx="1019700" cy="506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4" name="Google Shape;104;p2"/>
          <p:cNvSpPr/>
          <p:nvPr/>
        </p:nvSpPr>
        <p:spPr>
          <a:xfrm>
            <a:off x="3804219" y="3632282"/>
            <a:ext cx="1501501" cy="64633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SUMMARY COPY</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highlight>
                  <a:srgbClr val="FFFF00"/>
                </a:highlight>
                <a:latin typeface="Calibri"/>
                <a:ea typeface="Calibri"/>
                <a:cs typeface="Calibri"/>
                <a:sym typeface="Calibri"/>
              </a:rPr>
              <a:t>max. 2</a:t>
            </a:r>
            <a:r>
              <a:rPr lang="en-GB" sz="1200">
                <a:solidFill>
                  <a:schemeClr val="dk1"/>
                </a:solidFill>
                <a:highlight>
                  <a:srgbClr val="FFFF00"/>
                </a:highlight>
                <a:latin typeface="Calibri"/>
                <a:ea typeface="Calibri"/>
                <a:cs typeface="Calibri"/>
                <a:sym typeface="Calibri"/>
              </a:rPr>
              <a:t>00</a:t>
            </a:r>
            <a:r>
              <a:rPr b="0" i="0" lang="en-GB" sz="1200" u="none" cap="none" strike="noStrike">
                <a:solidFill>
                  <a:schemeClr val="dk1"/>
                </a:solidFill>
                <a:highlight>
                  <a:srgbClr val="FFFF00"/>
                </a:highlight>
                <a:latin typeface="Calibri"/>
                <a:ea typeface="Calibri"/>
                <a:cs typeface="Calibri"/>
                <a:sym typeface="Calibri"/>
              </a:rPr>
              <a:t> Characters</a:t>
            </a:r>
            <a:br>
              <a:rPr b="0" i="0" lang="en-GB" sz="1200" u="none" cap="none" strike="noStrike">
                <a:solidFill>
                  <a:schemeClr val="dk1"/>
                </a:solidFill>
                <a:highlight>
                  <a:srgbClr val="FFFF00"/>
                </a:highlight>
                <a:latin typeface="Calibri"/>
                <a:ea typeface="Calibri"/>
                <a:cs typeface="Calibri"/>
                <a:sym typeface="Calibri"/>
              </a:rPr>
            </a:br>
            <a:r>
              <a:rPr b="0" i="0" lang="en-GB" sz="1200" u="none" cap="none" strike="noStrike">
                <a:solidFill>
                  <a:schemeClr val="dk1"/>
                </a:solidFill>
                <a:highlight>
                  <a:srgbClr val="FFFF00"/>
                </a:highlight>
                <a:latin typeface="Calibri"/>
                <a:ea typeface="Calibri"/>
                <a:cs typeface="Calibri"/>
                <a:sym typeface="Calibri"/>
              </a:rPr>
              <a:t>incl. spaces</a:t>
            </a:r>
            <a:endParaRPr b="0" i="0" sz="1400" u="none" cap="none" strike="noStrike">
              <a:solidFill>
                <a:srgbClr val="000000"/>
              </a:solidFill>
              <a:highlight>
                <a:srgbClr val="FFFF00"/>
              </a:highlight>
              <a:latin typeface="Arial"/>
              <a:ea typeface="Arial"/>
              <a:cs typeface="Arial"/>
              <a:sym typeface="Arial"/>
            </a:endParaRPr>
          </a:p>
        </p:txBody>
      </p:sp>
      <p:sp>
        <p:nvSpPr>
          <p:cNvPr id="105" name="Google Shape;105;p2"/>
          <p:cNvSpPr/>
          <p:nvPr/>
        </p:nvSpPr>
        <p:spPr>
          <a:xfrm>
            <a:off x="2507619" y="2327800"/>
            <a:ext cx="891600" cy="77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6" name="Google Shape;106;p2"/>
          <p:cNvSpPr/>
          <p:nvPr/>
        </p:nvSpPr>
        <p:spPr>
          <a:xfrm>
            <a:off x="3804219" y="2581021"/>
            <a:ext cx="13764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TITLE</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max. 15 Characters</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sz="1200">
              <a:solidFill>
                <a:schemeClr val="dk1"/>
              </a:solidFill>
              <a:latin typeface="Calibri"/>
              <a:ea typeface="Calibri"/>
              <a:cs typeface="Calibri"/>
              <a:sym typeface="Calibri"/>
            </a:endParaRPr>
          </a:p>
        </p:txBody>
      </p:sp>
      <p:sp>
        <p:nvSpPr>
          <p:cNvPr id="107" name="Google Shape;107;p2"/>
          <p:cNvSpPr/>
          <p:nvPr/>
        </p:nvSpPr>
        <p:spPr>
          <a:xfrm>
            <a:off x="2507600" y="2148975"/>
            <a:ext cx="392700" cy="128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08" name="Google Shape;108;p2"/>
          <p:cNvCxnSpPr>
            <a:stCxn id="103" idx="3"/>
          </p:cNvCxnSpPr>
          <p:nvPr/>
        </p:nvCxnSpPr>
        <p:spPr>
          <a:xfrm flipH="1" rot="10800000">
            <a:off x="3529452" y="3808980"/>
            <a:ext cx="318300" cy="137100"/>
          </a:xfrm>
          <a:prstGeom prst="straightConnector1">
            <a:avLst/>
          </a:prstGeom>
          <a:noFill/>
          <a:ln cap="flat" cmpd="sng" w="9525">
            <a:solidFill>
              <a:srgbClr val="FF66FF"/>
            </a:solidFill>
            <a:prstDash val="solid"/>
            <a:miter lim="800000"/>
            <a:headEnd len="sm" w="sm" type="none"/>
            <a:tailEnd len="med" w="med" type="triangle"/>
          </a:ln>
        </p:spPr>
      </p:cxnSp>
      <p:cxnSp>
        <p:nvCxnSpPr>
          <p:cNvPr id="109" name="Google Shape;109;p2"/>
          <p:cNvCxnSpPr>
            <a:stCxn id="105" idx="3"/>
          </p:cNvCxnSpPr>
          <p:nvPr/>
        </p:nvCxnSpPr>
        <p:spPr>
          <a:xfrm>
            <a:off x="3399219" y="2366650"/>
            <a:ext cx="456000" cy="299400"/>
          </a:xfrm>
          <a:prstGeom prst="straightConnector1">
            <a:avLst/>
          </a:prstGeom>
          <a:noFill/>
          <a:ln cap="flat" cmpd="sng" w="9525">
            <a:solidFill>
              <a:srgbClr val="FF66FF"/>
            </a:solidFill>
            <a:prstDash val="solid"/>
            <a:miter lim="800000"/>
            <a:headEnd len="sm" w="sm" type="none"/>
            <a:tailEnd len="med" w="med" type="triangle"/>
          </a:ln>
        </p:spPr>
      </p:cxnSp>
      <p:cxnSp>
        <p:nvCxnSpPr>
          <p:cNvPr id="110" name="Google Shape;110;p2"/>
          <p:cNvCxnSpPr>
            <a:stCxn id="107" idx="3"/>
          </p:cNvCxnSpPr>
          <p:nvPr/>
        </p:nvCxnSpPr>
        <p:spPr>
          <a:xfrm flipH="1" rot="10800000">
            <a:off x="2900300" y="1631475"/>
            <a:ext cx="969300" cy="581700"/>
          </a:xfrm>
          <a:prstGeom prst="straightConnector1">
            <a:avLst/>
          </a:prstGeom>
          <a:noFill/>
          <a:ln cap="flat" cmpd="sng" w="9525">
            <a:solidFill>
              <a:srgbClr val="FF66FF"/>
            </a:solidFill>
            <a:prstDash val="solid"/>
            <a:miter lim="800000"/>
            <a:headEnd len="sm" w="sm" type="none"/>
            <a:tailEnd len="med" w="med" type="triangle"/>
          </a:ln>
        </p:spPr>
      </p:cxnSp>
      <p:sp>
        <p:nvSpPr>
          <p:cNvPr id="111" name="Google Shape;111;p2"/>
          <p:cNvSpPr/>
          <p:nvPr/>
        </p:nvSpPr>
        <p:spPr>
          <a:xfrm>
            <a:off x="3804219" y="1410887"/>
            <a:ext cx="2469266" cy="83099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ADDON LOGO</a:t>
            </a:r>
            <a:endParaRPr b="0" i="0" sz="1200" u="none" cap="none" strike="noStrike">
              <a:solidFill>
                <a:schemeClr val="dk1"/>
              </a:solidFill>
              <a:latin typeface="Calibri"/>
              <a:ea typeface="Calibri"/>
              <a:cs typeface="Calibri"/>
              <a:sym typeface="Calibri"/>
            </a:endParaRPr>
          </a:p>
          <a:p>
            <a:pPr indent="-171449" lvl="0" marL="224999" marR="0" rtl="0" algn="l">
              <a:lnSpc>
                <a:spcPct val="100000"/>
              </a:lnSpc>
              <a:spcBef>
                <a:spcPts val="0"/>
              </a:spcBef>
              <a:spcAft>
                <a:spcPts val="0"/>
              </a:spcAft>
              <a:buClr>
                <a:schemeClr val="dk1"/>
              </a:buClr>
              <a:buSzPts val="1200"/>
              <a:buFont typeface="Calibri"/>
              <a:buChar char="●"/>
            </a:pPr>
            <a:r>
              <a:rPr b="0" i="0" lang="en-GB" sz="1200" u="none" cap="none" strike="noStrike">
                <a:solidFill>
                  <a:schemeClr val="dk1"/>
                </a:solidFill>
                <a:latin typeface="Calibri"/>
                <a:ea typeface="Calibri"/>
                <a:cs typeface="Calibri"/>
                <a:sym typeface="Calibri"/>
              </a:rPr>
              <a:t>Vector Format *.svg (alternatively *.png)</a:t>
            </a:r>
            <a:endParaRPr b="0" i="0" sz="1200" u="none" cap="none" strike="noStrike">
              <a:solidFill>
                <a:schemeClr val="dk1"/>
              </a:solidFill>
              <a:latin typeface="Calibri"/>
              <a:ea typeface="Calibri"/>
              <a:cs typeface="Calibri"/>
              <a:sym typeface="Calibri"/>
            </a:endParaRPr>
          </a:p>
          <a:p>
            <a:pPr indent="-171449" lvl="0" marL="224999" marR="0" rtl="0" algn="l">
              <a:lnSpc>
                <a:spcPct val="100000"/>
              </a:lnSpc>
              <a:spcBef>
                <a:spcPts val="0"/>
              </a:spcBef>
              <a:spcAft>
                <a:spcPts val="0"/>
              </a:spcAft>
              <a:buClr>
                <a:schemeClr val="dk1"/>
              </a:buClr>
              <a:buSzPts val="1200"/>
              <a:buFont typeface="Calibri"/>
              <a:buChar char="●"/>
            </a:pPr>
            <a:r>
              <a:rPr b="0" i="0" lang="en-GB" sz="1200" u="none" cap="none" strike="noStrike">
                <a:solidFill>
                  <a:schemeClr val="dk1"/>
                </a:solidFill>
                <a:latin typeface="Calibri"/>
                <a:ea typeface="Calibri"/>
                <a:cs typeface="Calibri"/>
                <a:sym typeface="Calibri"/>
              </a:rPr>
              <a:t>2 colour versions: </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1x in colour</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SEE LAST SLIDE</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Calibri"/>
              <a:ea typeface="Calibri"/>
              <a:cs typeface="Calibri"/>
              <a:sym typeface="Calibri"/>
            </a:endParaRPr>
          </a:p>
        </p:txBody>
      </p:sp>
      <p:graphicFrame>
        <p:nvGraphicFramePr>
          <p:cNvPr id="112" name="Google Shape;112;p2"/>
          <p:cNvGraphicFramePr/>
          <p:nvPr/>
        </p:nvGraphicFramePr>
        <p:xfrm>
          <a:off x="6338814" y="620234"/>
          <a:ext cx="3000000" cy="3000000"/>
        </p:xfrm>
        <a:graphic>
          <a:graphicData uri="http://schemas.openxmlformats.org/drawingml/2006/table">
            <a:tbl>
              <a:tblPr bandRow="1" firstRow="1">
                <a:noFill/>
                <a:tableStyleId>{575ABE22-A465-4C2E-86F1-0B604F7C2691}</a:tableStyleId>
              </a:tblPr>
              <a:tblGrid>
                <a:gridCol w="1273375"/>
                <a:gridCol w="2139925"/>
                <a:gridCol w="2139925"/>
              </a:tblGrid>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EN</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DE</a:t>
                      </a:r>
                      <a:endParaRPr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TITLE </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SUMMARY COPY</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graphicFrame>
        <p:nvGraphicFramePr>
          <p:cNvPr id="113" name="Google Shape;113;p2"/>
          <p:cNvGraphicFramePr/>
          <p:nvPr/>
        </p:nvGraphicFramePr>
        <p:xfrm>
          <a:off x="6338814" y="3501373"/>
          <a:ext cx="3000000" cy="3000000"/>
        </p:xfrm>
        <a:graphic>
          <a:graphicData uri="http://schemas.openxmlformats.org/drawingml/2006/table">
            <a:tbl>
              <a:tblPr bandRow="1" firstRow="1">
                <a:noFill/>
                <a:tableStyleId>{575ABE22-A465-4C2E-86F1-0B604F7C2691}</a:tableStyleId>
              </a:tblPr>
              <a:tblGrid>
                <a:gridCol w="1273375"/>
                <a:gridCol w="2139925"/>
                <a:gridCol w="2139925"/>
              </a:tblGrid>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FR</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TITLE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SUMMARY COPY</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pic>
        <p:nvPicPr>
          <p:cNvPr id="119" name="Google Shape;119;g1254d5dd75a_0_3"/>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120" name="Google Shape;120;g1254d5dd75a_0_3"/>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g1254d5dd75a_0_3"/>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000000"/>
              </a:solidFill>
              <a:latin typeface="Arial"/>
              <a:ea typeface="Arial"/>
              <a:cs typeface="Arial"/>
              <a:sym typeface="Arial"/>
            </a:endParaRPr>
          </a:p>
        </p:txBody>
      </p:sp>
      <p:sp>
        <p:nvSpPr>
          <p:cNvPr id="122" name="Google Shape;122;g1254d5dd75a_0_3"/>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3" name="Google Shape;123;g1254d5dd75a_0_3"/>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FULL DESCRIPTION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- 1st Part Marketing Description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- 2nd Part Functionality Details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- 3rd Part Advantage List</a:t>
            </a:r>
            <a:endParaRPr b="0" i="0" sz="1400" u="none" cap="none" strike="noStrike">
              <a:solidFill>
                <a:srgbClr val="000000"/>
              </a:solidFill>
              <a:latin typeface="Arial"/>
              <a:ea typeface="Arial"/>
              <a:cs typeface="Arial"/>
              <a:sym typeface="Arial"/>
            </a:endParaRPr>
          </a:p>
        </p:txBody>
      </p:sp>
      <p:cxnSp>
        <p:nvCxnSpPr>
          <p:cNvPr id="124" name="Google Shape;124;g1254d5dd75a_0_3"/>
          <p:cNvCxnSpPr>
            <a:stCxn id="120" idx="3"/>
            <a:endCxn id="121"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125" name="Google Shape;125;g1254d5dd75a_0_3"/>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graphicFrame>
        <p:nvGraphicFramePr>
          <p:cNvPr id="126" name="Google Shape;126;g1254d5dd75a_0_3"/>
          <p:cNvGraphicFramePr/>
          <p:nvPr/>
        </p:nvGraphicFramePr>
        <p:xfrm>
          <a:off x="6338814" y="620234"/>
          <a:ext cx="3000000" cy="3000000"/>
        </p:xfrm>
        <a:graphic>
          <a:graphicData uri="http://schemas.openxmlformats.org/drawingml/2006/table">
            <a:tbl>
              <a:tblPr bandRow="1" firstRow="1">
                <a:noFill/>
                <a:tableStyleId>{575ABE22-A465-4C2E-86F1-0B604F7C2691}</a:tableStyleId>
              </a:tblPr>
              <a:tblGrid>
                <a:gridCol w="1273375"/>
                <a:gridCol w="4279875"/>
              </a:tblGrid>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URL </a:t>
                      </a:r>
                      <a:r>
                        <a:rPr lang="en-GB" sz="1100" u="none" cap="none" strike="noStrike">
                          <a:solidFill>
                            <a:srgbClr val="C00000"/>
                          </a:solidFill>
                        </a:rPr>
                        <a:t>EN / DE / FR </a:t>
                      </a:r>
                      <a:endParaRPr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Call to Action Link (please provide a UTM Link to a dedicated landingpage for bexio clients, so that trackability is ensured or Link that triggers API Consent Screen Workflow)</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sp>
        <p:nvSpPr>
          <p:cNvPr id="127" name="Google Shape;127;g1254d5dd75a_0_3"/>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28" name="Google Shape;128;g1254d5dd75a_0_3"/>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129" name="Google Shape;129;g1254d5dd75a_0_3"/>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130" name="Google Shape;130;g1254d5dd75a_0_3"/>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31" name="Google Shape;131;g1254d5dd75a_0_3"/>
          <p:cNvCxnSpPr>
            <a:stCxn id="130" idx="3"/>
            <a:endCxn id="132"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132" name="Google Shape;132;g1254d5dd75a_0_3"/>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CALL TO ACTION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Provide Link - same link</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for all languages</a:t>
            </a:r>
            <a:br>
              <a:rPr b="0" i="0" lang="en-GB" sz="1200" u="none" cap="none" strike="noStrike">
                <a:solidFill>
                  <a:schemeClr val="dk1"/>
                </a:solidFill>
                <a:latin typeface="Calibri"/>
                <a:ea typeface="Calibri"/>
                <a:cs typeface="Calibri"/>
                <a:sym typeface="Calibri"/>
              </a:rPr>
            </a:br>
            <a:endParaRPr b="0" i="0" sz="1200" u="none" cap="none" strike="noStrike">
              <a:solidFill>
                <a:schemeClr val="dk1"/>
              </a:solidFill>
              <a:latin typeface="Calibri"/>
              <a:ea typeface="Calibri"/>
              <a:cs typeface="Calibri"/>
              <a:sym typeface="Calibri"/>
            </a:endParaRPr>
          </a:p>
        </p:txBody>
      </p:sp>
      <p:sp>
        <p:nvSpPr>
          <p:cNvPr id="133" name="Google Shape;133;g1254d5dd75a_0_3"/>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g1254d5dd75a_0_3"/>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DETAILS</a:t>
            </a:r>
            <a:br>
              <a:rPr b="1"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Entwickler (Adresse)</a:t>
            </a:r>
            <a:endParaRPr b="0" i="0" sz="1200" u="none" cap="none" strike="noStrike">
              <a:solidFill>
                <a:srgbClr val="BFBFB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Angebotene Sprachen</a:t>
            </a:r>
            <a:endParaRPr b="0" i="0" sz="1200" u="none" cap="none" strike="noStrike">
              <a:solidFill>
                <a:srgbClr val="BFBFB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Support</a:t>
            </a:r>
            <a:endParaRPr b="0" i="0" sz="1200" u="none" cap="none" strike="noStrike">
              <a:solidFill>
                <a:srgbClr val="BFBFB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Website</a:t>
            </a:r>
            <a:endParaRPr b="0" i="0" sz="1400" u="none" cap="none" strike="noStrike">
              <a:solidFill>
                <a:srgbClr val="BFBFBF"/>
              </a:solidFill>
              <a:latin typeface="Arial"/>
              <a:ea typeface="Arial"/>
              <a:cs typeface="Arial"/>
              <a:sym typeface="Arial"/>
            </a:endParaRPr>
          </a:p>
        </p:txBody>
      </p:sp>
      <p:cxnSp>
        <p:nvCxnSpPr>
          <p:cNvPr id="135" name="Google Shape;135;g1254d5dd75a_0_3"/>
          <p:cNvCxnSpPr>
            <a:stCxn id="133"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id="141" name="Google Shape;141;g1254d5dd75a_0_26"/>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142" name="Google Shape;142;g1254d5dd75a_0_26"/>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3" name="Google Shape;143;g1254d5dd75a_0_26"/>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MEDIA</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Provide images, screenshots and</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instructional videos of the addon</a:t>
            </a:r>
            <a:endParaRPr b="0" i="0" sz="1400" u="none" cap="none" strike="noStrike">
              <a:solidFill>
                <a:schemeClr val="dk1"/>
              </a:solidFill>
              <a:latin typeface="Arial"/>
              <a:ea typeface="Arial"/>
              <a:cs typeface="Arial"/>
              <a:sym typeface="Arial"/>
            </a:endParaRPr>
          </a:p>
        </p:txBody>
      </p:sp>
      <p:sp>
        <p:nvSpPr>
          <p:cNvPr id="144" name="Google Shape;144;g1254d5dd75a_0_26"/>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5" name="Google Shape;145;g1254d5dd75a_0_26"/>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FULL DESCRIPTION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- 1st Part Marketing Description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- 2nd Part Functionality Details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- 3rd Part Advantage List</a:t>
            </a:r>
            <a:endParaRPr b="0" i="0" sz="1400" u="none" cap="none" strike="noStrike">
              <a:solidFill>
                <a:srgbClr val="000000"/>
              </a:solidFill>
              <a:latin typeface="Arial"/>
              <a:ea typeface="Arial"/>
              <a:cs typeface="Arial"/>
              <a:sym typeface="Arial"/>
            </a:endParaRPr>
          </a:p>
        </p:txBody>
      </p:sp>
      <p:cxnSp>
        <p:nvCxnSpPr>
          <p:cNvPr id="146" name="Google Shape;146;g1254d5dd75a_0_26"/>
          <p:cNvCxnSpPr>
            <a:stCxn id="142" idx="3"/>
            <a:endCxn id="143"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147" name="Google Shape;147;g1254d5dd75a_0_26"/>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148" name="Google Shape;148;g1254d5dd75a_0_26"/>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49" name="Google Shape;149;g1254d5dd75a_0_26"/>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150" name="Google Shape;150;g1254d5dd75a_0_26"/>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151" name="Google Shape;151;g1254d5dd75a_0_26"/>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52" name="Google Shape;152;g1254d5dd75a_0_26"/>
          <p:cNvCxnSpPr>
            <a:stCxn id="151" idx="3"/>
            <a:endCxn id="153"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153" name="Google Shape;153;g1254d5dd75a_0_26"/>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154" name="Google Shape;154;g1254d5dd75a_0_26"/>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55" name="Google Shape;155;g1254d5dd75a_0_26"/>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DETAILS</a:t>
            </a:r>
            <a:br>
              <a:rPr b="1"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Entwickler (Adresse)</a:t>
            </a:r>
            <a:endParaRPr b="0" i="0" sz="1200" u="none" cap="none" strike="noStrike">
              <a:solidFill>
                <a:srgbClr val="BFBFB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Angebotene Sprachen</a:t>
            </a:r>
            <a:endParaRPr b="0" i="0" sz="1200" u="none" cap="none" strike="noStrike">
              <a:solidFill>
                <a:srgbClr val="BFBFB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Support</a:t>
            </a:r>
            <a:endParaRPr b="0" i="0" sz="1200" u="none" cap="none" strike="noStrike">
              <a:solidFill>
                <a:srgbClr val="BFBFBF"/>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Website</a:t>
            </a:r>
            <a:endParaRPr b="0" i="0" sz="1400" u="none" cap="none" strike="noStrike">
              <a:solidFill>
                <a:srgbClr val="BFBFBF"/>
              </a:solidFill>
              <a:latin typeface="Arial"/>
              <a:ea typeface="Arial"/>
              <a:cs typeface="Arial"/>
              <a:sym typeface="Arial"/>
            </a:endParaRPr>
          </a:p>
        </p:txBody>
      </p:sp>
      <p:cxnSp>
        <p:nvCxnSpPr>
          <p:cNvPr id="156" name="Google Shape;156;g1254d5dd75a_0_26"/>
          <p:cNvCxnSpPr>
            <a:stCxn id="154"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graphicFrame>
        <p:nvGraphicFramePr>
          <p:cNvPr id="157" name="Google Shape;157;g1254d5dd75a_0_26"/>
          <p:cNvGraphicFramePr/>
          <p:nvPr/>
        </p:nvGraphicFramePr>
        <p:xfrm>
          <a:off x="6392901" y="765596"/>
          <a:ext cx="3000000" cy="3000000"/>
        </p:xfrm>
        <a:graphic>
          <a:graphicData uri="http://schemas.openxmlformats.org/drawingml/2006/table">
            <a:tbl>
              <a:tblPr bandRow="1" firstRow="1">
                <a:noFill/>
                <a:tableStyleId>{199AB20C-AA0B-4CE4-B803-48B1C3EC096A}</a:tableStyleId>
              </a:tblPr>
              <a:tblGrid>
                <a:gridCol w="2071700"/>
                <a:gridCol w="3481550"/>
              </a:tblGrid>
              <a:tr h="216000">
                <a:tc>
                  <a:txBody>
                    <a:bodyPr/>
                    <a:lstStyle/>
                    <a:p>
                      <a:pPr indent="0" lvl="0" marL="0" marR="0" rtl="0" algn="l">
                        <a:lnSpc>
                          <a:spcPct val="100000"/>
                        </a:lnSpc>
                        <a:spcBef>
                          <a:spcPts val="0"/>
                        </a:spcBef>
                        <a:spcAft>
                          <a:spcPts val="0"/>
                        </a:spcAft>
                        <a:buClr>
                          <a:srgbClr val="000000"/>
                        </a:buClr>
                        <a:buSzPts val="1100"/>
                        <a:buFont typeface="Arial"/>
                        <a:buNone/>
                      </a:pPr>
                      <a:r>
                        <a:rPr b="1" lang="en-GB" sz="1100" u="none" cap="none" strike="noStrike"/>
                        <a:t>Element</a:t>
                      </a:r>
                      <a:endParaRPr/>
                    </a:p>
                  </a:txBody>
                  <a:tcPr marT="45725" marB="45725" marR="45725" marL="45725"/>
                </a:tc>
                <a:tc>
                  <a:txBody>
                    <a:bodyPr/>
                    <a:lstStyle/>
                    <a:p>
                      <a:pPr indent="0" lvl="0" marL="0" marR="0" rtl="0" algn="l">
                        <a:lnSpc>
                          <a:spcPct val="100000"/>
                        </a:lnSpc>
                        <a:spcBef>
                          <a:spcPts val="0"/>
                        </a:spcBef>
                        <a:spcAft>
                          <a:spcPts val="0"/>
                        </a:spcAft>
                        <a:buClr>
                          <a:srgbClr val="000000"/>
                        </a:buClr>
                        <a:buSzPts val="1100"/>
                        <a:buFont typeface="Arial"/>
                        <a:buNone/>
                      </a:pPr>
                      <a:r>
                        <a:rPr b="1" lang="en-GB" sz="1100" u="none" cap="none" strike="noStrike"/>
                        <a:t>Remarks</a:t>
                      </a:r>
                      <a:endParaRPr/>
                    </a:p>
                  </a:txBody>
                  <a:tcPr marT="45725" marB="45725" marR="45725" marL="45725"/>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MEDIA</a:t>
                      </a:r>
                      <a:endParaRPr/>
                    </a:p>
                  </a:txBody>
                  <a:tcPr marT="45725" marB="45725" marR="45725" marL="45725">
                    <a:lnB cap="flat" cmpd="sng" w="12700">
                      <a:solidFill>
                        <a:srgbClr val="A5A5A5"/>
                      </a:solidFill>
                      <a:prstDash val="solid"/>
                      <a:round/>
                      <a:headEnd len="sm" w="sm" type="none"/>
                      <a:tailEnd len="sm" w="sm" type="none"/>
                    </a:lnB>
                  </a:tcPr>
                </a:tc>
                <a:tc>
                  <a:txBody>
                    <a:bodyPr/>
                    <a:lstStyle/>
                    <a:p>
                      <a:pPr indent="-171450" lvl="0" marL="171450" marR="0" rtl="0" algn="l">
                        <a:lnSpc>
                          <a:spcPct val="100000"/>
                        </a:lnSpc>
                        <a:spcBef>
                          <a:spcPts val="0"/>
                        </a:spcBef>
                        <a:spcAft>
                          <a:spcPts val="0"/>
                        </a:spcAft>
                        <a:buClr>
                          <a:srgbClr val="000000"/>
                        </a:buClr>
                        <a:buSzPts val="1100"/>
                        <a:buFont typeface="Calibri"/>
                        <a:buChar char="-"/>
                      </a:pPr>
                      <a:r>
                        <a:rPr lang="en-GB" sz="1100" u="none" cap="none" strike="noStrike"/>
                        <a:t>Please provide Images at least 1200 x 800px</a:t>
                      </a:r>
                      <a:endParaRPr/>
                    </a:p>
                    <a:p>
                      <a:pPr indent="-171450" lvl="0" marL="171450" marR="0" rtl="0" algn="l">
                        <a:lnSpc>
                          <a:spcPct val="100000"/>
                        </a:lnSpc>
                        <a:spcBef>
                          <a:spcPts val="0"/>
                        </a:spcBef>
                        <a:spcAft>
                          <a:spcPts val="0"/>
                        </a:spcAft>
                        <a:buClr>
                          <a:srgbClr val="000000"/>
                        </a:buClr>
                        <a:buSzPts val="1100"/>
                        <a:buFont typeface="Calibri"/>
                        <a:buChar char="-"/>
                      </a:pPr>
                      <a:r>
                        <a:rPr lang="en-GB" sz="1100" u="none" cap="none" strike="noStrike"/>
                        <a:t>If possible, provide screenshots in EN, DE, FR, IT</a:t>
                      </a:r>
                      <a:endParaRPr/>
                    </a:p>
                    <a:p>
                      <a:pPr indent="-171450" lvl="0" marL="171450" marR="0" rtl="0" algn="l">
                        <a:lnSpc>
                          <a:spcPct val="100000"/>
                        </a:lnSpc>
                        <a:spcBef>
                          <a:spcPts val="0"/>
                        </a:spcBef>
                        <a:spcAft>
                          <a:spcPts val="0"/>
                        </a:spcAft>
                        <a:buClr>
                          <a:srgbClr val="000000"/>
                        </a:buClr>
                        <a:buSzPts val="1100"/>
                        <a:buFont typeface="Calibri"/>
                        <a:buChar char="-"/>
                      </a:pPr>
                      <a:r>
                        <a:rPr lang="en-GB" sz="1100"/>
                        <a:t>I</a:t>
                      </a:r>
                      <a:r>
                        <a:rPr lang="en-GB" sz="1100" u="none" cap="none" strike="noStrike"/>
                        <a:t>mage format *.png, for videos only one YouTube video can be added, will show up first in list</a:t>
                      </a:r>
                      <a:br>
                        <a:rPr lang="en-GB" sz="1100" u="none" cap="none" strike="noStrike"/>
                      </a:br>
                      <a:br>
                        <a:rPr lang="en-GB" sz="1100" u="none" cap="none" strike="noStrike"/>
                      </a:br>
                      <a:r>
                        <a:rPr lang="en-GB" sz="1100" u="none" cap="none" strike="noStrike"/>
                        <a:t>Link</a:t>
                      </a:r>
                      <a:r>
                        <a:rPr lang="en-GB" sz="1100"/>
                        <a:t> YouTube Video:</a:t>
                      </a:r>
                      <a:br>
                        <a:rPr lang="en-GB" sz="1100"/>
                      </a:br>
                      <a:endParaRPr/>
                    </a:p>
                  </a:txBody>
                  <a:tcPr marT="45725" marB="45725" marR="45725" marL="45725">
                    <a:lnB cap="flat" cmpd="sng" w="12700">
                      <a:solidFill>
                        <a:srgbClr val="A5A5A5"/>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pic>
        <p:nvPicPr>
          <p:cNvPr id="163" name="Google Shape;163;g1254d5dd75a_0_48"/>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164" name="Google Shape;164;g1254d5dd75a_0_48"/>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5" name="Google Shape;165;g1254d5dd75a_0_48"/>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BFBFBF"/>
              </a:solidFill>
              <a:latin typeface="Arial"/>
              <a:ea typeface="Arial"/>
              <a:cs typeface="Arial"/>
              <a:sym typeface="Arial"/>
            </a:endParaRPr>
          </a:p>
        </p:txBody>
      </p:sp>
      <p:sp>
        <p:nvSpPr>
          <p:cNvPr id="166" name="Google Shape;166;g1254d5dd75a_0_48"/>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7" name="Google Shape;167;g1254d5dd75a_0_48"/>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FULL DESCRIPTION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- 1st Part Marketing Description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- 2nd Part Functionality Details</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- 3rd Part Advantage List</a:t>
            </a:r>
            <a:endParaRPr b="0" i="0" sz="1400" u="none" cap="none" strike="noStrike">
              <a:solidFill>
                <a:srgbClr val="000000"/>
              </a:solidFill>
              <a:latin typeface="Arial"/>
              <a:ea typeface="Arial"/>
              <a:cs typeface="Arial"/>
              <a:sym typeface="Arial"/>
            </a:endParaRPr>
          </a:p>
        </p:txBody>
      </p:sp>
      <p:cxnSp>
        <p:nvCxnSpPr>
          <p:cNvPr id="168" name="Google Shape;168;g1254d5dd75a_0_48"/>
          <p:cNvCxnSpPr>
            <a:stCxn id="164" idx="3"/>
            <a:endCxn id="165"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169" name="Google Shape;169;g1254d5dd75a_0_48"/>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170" name="Google Shape;170;g1254d5dd75a_0_48"/>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71" name="Google Shape;171;g1254d5dd75a_0_48"/>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172" name="Google Shape;172;g1254d5dd75a_0_48"/>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173" name="Google Shape;173;g1254d5dd75a_0_48"/>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74" name="Google Shape;174;g1254d5dd75a_0_48"/>
          <p:cNvCxnSpPr>
            <a:stCxn id="173" idx="3"/>
            <a:endCxn id="175"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175" name="Google Shape;175;g1254d5dd75a_0_48"/>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176" name="Google Shape;176;g1254d5dd75a_0_48"/>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7" name="Google Shape;177;g1254d5dd75a_0_48"/>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DETAILS</a:t>
            </a:r>
            <a:br>
              <a:rPr b="1"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Entwickler (Adresse)</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Angebotene Sprachen</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Support</a:t>
            </a:r>
            <a:endParaRPr b="0" i="0" sz="12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Website</a:t>
            </a:r>
            <a:endParaRPr b="0" i="0" sz="1400" u="none" cap="none" strike="noStrike">
              <a:solidFill>
                <a:schemeClr val="dk1"/>
              </a:solidFill>
              <a:latin typeface="Arial"/>
              <a:ea typeface="Arial"/>
              <a:cs typeface="Arial"/>
              <a:sym typeface="Arial"/>
            </a:endParaRPr>
          </a:p>
        </p:txBody>
      </p:sp>
      <p:cxnSp>
        <p:nvCxnSpPr>
          <p:cNvPr id="178" name="Google Shape;178;g1254d5dd75a_0_48"/>
          <p:cNvCxnSpPr>
            <a:stCxn id="176"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graphicFrame>
        <p:nvGraphicFramePr>
          <p:cNvPr id="179" name="Google Shape;179;g1254d5dd75a_0_48"/>
          <p:cNvGraphicFramePr/>
          <p:nvPr/>
        </p:nvGraphicFramePr>
        <p:xfrm>
          <a:off x="6302270" y="258821"/>
          <a:ext cx="3000000" cy="3000000"/>
        </p:xfrm>
        <a:graphic>
          <a:graphicData uri="http://schemas.openxmlformats.org/drawingml/2006/table">
            <a:tbl>
              <a:tblPr bandRow="1" firstRow="1">
                <a:noFill/>
                <a:tableStyleId>{575ABE22-A465-4C2E-86F1-0B604F7C2691}</a:tableStyleId>
              </a:tblPr>
              <a:tblGrid>
                <a:gridCol w="1634700"/>
                <a:gridCol w="3918550"/>
              </a:tblGrid>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u="none" cap="none" strike="noStrike">
                          <a:solidFill>
                            <a:srgbClr val="C00000"/>
                          </a:solidFill>
                        </a:rPr>
                        <a:t>EN / DE / FR </a:t>
                      </a:r>
                      <a:endParaRPr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Vollständige Adresse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Angebotene Sprachen</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Support Details</a:t>
                      </a:r>
                      <a:endParaRPr sz="1400" u="none" cap="none" strike="noStrike"/>
                    </a:p>
                  </a:txBody>
                  <a:tcPr marT="45725" marB="45725" marR="91450" marL="91450" anchor="ctr"/>
                </a:tc>
                <a:tc>
                  <a:txBody>
                    <a:bodyPr/>
                    <a:lstStyle/>
                    <a:p>
                      <a:pPr indent="-298450" lvl="0" marL="457200" marR="0" rtl="0" algn="l">
                        <a:lnSpc>
                          <a:spcPct val="100000"/>
                        </a:lnSpc>
                        <a:spcBef>
                          <a:spcPts val="0"/>
                        </a:spcBef>
                        <a:spcAft>
                          <a:spcPts val="0"/>
                        </a:spcAft>
                        <a:buClr>
                          <a:srgbClr val="000000"/>
                        </a:buClr>
                        <a:buSzPts val="1100"/>
                        <a:buFont typeface="Arial"/>
                        <a:buAutoNum type="arabicPeriod"/>
                      </a:pPr>
                      <a:r>
                        <a:rPr i="1" lang="en-GB" sz="1100" u="none" cap="none" strike="noStrike"/>
                        <a:t>Webseite mit FAQ (wenn vorhanden)</a:t>
                      </a:r>
                      <a:endParaRPr i="1" sz="1100" u="none" cap="none" strike="noStrike"/>
                    </a:p>
                    <a:p>
                      <a:pPr indent="-298450" lvl="0" marL="457200" marR="0" rtl="0" algn="l">
                        <a:lnSpc>
                          <a:spcPct val="100000"/>
                        </a:lnSpc>
                        <a:spcBef>
                          <a:spcPts val="0"/>
                        </a:spcBef>
                        <a:spcAft>
                          <a:spcPts val="0"/>
                        </a:spcAft>
                        <a:buClr>
                          <a:srgbClr val="000000"/>
                        </a:buClr>
                        <a:buSzPts val="1100"/>
                        <a:buFont typeface="Arial"/>
                        <a:buAutoNum type="arabicPeriod"/>
                      </a:pPr>
                      <a:r>
                        <a:rPr i="1" lang="en-GB" sz="1100" u="none" cap="none" strike="noStrike"/>
                        <a:t>E-Mail-Adresse Support (wenn vorhanden)</a:t>
                      </a:r>
                      <a:endParaRPr i="1" sz="1100" u="none" cap="none" strike="noStrike"/>
                    </a:p>
                    <a:p>
                      <a:pPr indent="-298450" lvl="0" marL="457200" marR="0" rtl="0" algn="l">
                        <a:lnSpc>
                          <a:spcPct val="100000"/>
                        </a:lnSpc>
                        <a:spcBef>
                          <a:spcPts val="0"/>
                        </a:spcBef>
                        <a:spcAft>
                          <a:spcPts val="0"/>
                        </a:spcAft>
                        <a:buClr>
                          <a:srgbClr val="000000"/>
                        </a:buClr>
                        <a:buSzPts val="1100"/>
                        <a:buFont typeface="Arial"/>
                        <a:buAutoNum type="arabicPeriod"/>
                      </a:pPr>
                      <a:r>
                        <a:rPr i="1" lang="en-GB" sz="1100" u="none" cap="none" strike="noStrike"/>
                        <a:t>Telefonnummer Support (wenn vorhanden)</a:t>
                      </a:r>
                      <a:endParaRPr i="1" sz="1400" u="none" cap="none" strike="noStrike"/>
                    </a:p>
                  </a:txBody>
                  <a:tcPr marT="45725" marB="45725" marR="91450" marL="91450"/>
                </a:tc>
              </a:tr>
              <a:tr h="2160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App / Service Website</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graphicFrame>
        <p:nvGraphicFramePr>
          <p:cNvPr id="185" name="Google Shape;185;g1254d5dd75a_0_69"/>
          <p:cNvGraphicFramePr/>
          <p:nvPr/>
        </p:nvGraphicFramePr>
        <p:xfrm>
          <a:off x="6241433" y="194278"/>
          <a:ext cx="3000000" cy="3000000"/>
        </p:xfrm>
        <a:graphic>
          <a:graphicData uri="http://schemas.openxmlformats.org/drawingml/2006/table">
            <a:tbl>
              <a:tblPr bandRow="1" firstRow="1">
                <a:noFill/>
                <a:tableStyleId>{575ABE22-A465-4C2E-86F1-0B604F7C2691}</a:tableStyleId>
              </a:tblPr>
              <a:tblGrid>
                <a:gridCol w="1781100"/>
                <a:gridCol w="4100225"/>
              </a:tblGrid>
              <a:tr h="29275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a:solidFill>
                            <a:srgbClr val="C00000"/>
                          </a:solidFill>
                        </a:rPr>
                        <a:t>EN</a:t>
                      </a:r>
                      <a:endParaRPr sz="1400" u="none" cap="none" strike="noStrike"/>
                    </a:p>
                  </a:txBody>
                  <a:tcPr marT="45725" marB="45725" marR="91450" marL="91450"/>
                </a:tc>
              </a:tr>
              <a:tr h="60761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More about App</a:t>
                      </a:r>
                      <a:br>
                        <a:rPr lang="en-GB" sz="1100" u="none" cap="none" strike="noStrike"/>
                      </a:br>
                      <a:r>
                        <a:rPr lang="en-GB" sz="1100" u="none" cap="none" strike="noStrike"/>
                        <a:t>(Usual Format:</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Marketing description</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Functionality details</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Advantages (list of Pros))</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pic>
        <p:nvPicPr>
          <p:cNvPr id="186" name="Google Shape;186;g1254d5dd75a_0_69"/>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187" name="Google Shape;187;g1254d5dd75a_0_69"/>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8" name="Google Shape;188;g1254d5dd75a_0_69"/>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BFBFBF"/>
              </a:solidFill>
              <a:latin typeface="Arial"/>
              <a:ea typeface="Arial"/>
              <a:cs typeface="Arial"/>
              <a:sym typeface="Arial"/>
            </a:endParaRPr>
          </a:p>
        </p:txBody>
      </p:sp>
      <p:sp>
        <p:nvSpPr>
          <p:cNvPr id="189" name="Google Shape;189;g1254d5dd75a_0_69"/>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0" name="Google Shape;190;g1254d5dd75a_0_69"/>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FULL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- 1st Part Marketing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- 2nd Part Functionality Details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- 3rd Part Advantage List</a:t>
            </a:r>
            <a:endParaRPr b="0" i="0" sz="1400" u="none" cap="none" strike="noStrike">
              <a:solidFill>
                <a:schemeClr val="dk1"/>
              </a:solidFill>
              <a:latin typeface="Arial"/>
              <a:ea typeface="Arial"/>
              <a:cs typeface="Arial"/>
              <a:sym typeface="Arial"/>
            </a:endParaRPr>
          </a:p>
        </p:txBody>
      </p:sp>
      <p:cxnSp>
        <p:nvCxnSpPr>
          <p:cNvPr id="191" name="Google Shape;191;g1254d5dd75a_0_69"/>
          <p:cNvCxnSpPr>
            <a:stCxn id="187" idx="3"/>
            <a:endCxn id="188"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192" name="Google Shape;192;g1254d5dd75a_0_69"/>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193" name="Google Shape;193;g1254d5dd75a_0_69"/>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94" name="Google Shape;194;g1254d5dd75a_0_69"/>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195" name="Google Shape;195;g1254d5dd75a_0_69"/>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196" name="Google Shape;196;g1254d5dd75a_0_69"/>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197" name="Google Shape;197;g1254d5dd75a_0_69"/>
          <p:cNvCxnSpPr>
            <a:stCxn id="196" idx="3"/>
            <a:endCxn id="198"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198" name="Google Shape;198;g1254d5dd75a_0_69"/>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199" name="Google Shape;199;g1254d5dd75a_0_69"/>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00" name="Google Shape;200;g1254d5dd75a_0_69"/>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lt2"/>
                </a:solidFill>
                <a:latin typeface="Calibri"/>
                <a:ea typeface="Calibri"/>
                <a:cs typeface="Calibri"/>
                <a:sym typeface="Calibri"/>
              </a:rPr>
              <a:t>DETAILS</a:t>
            </a:r>
            <a:br>
              <a:rPr b="1" i="0" lang="en-GB" sz="1200" u="none" cap="none" strike="noStrike">
                <a:solidFill>
                  <a:schemeClr val="lt2"/>
                </a:solidFill>
                <a:latin typeface="Calibri"/>
                <a:ea typeface="Calibri"/>
                <a:cs typeface="Calibri"/>
                <a:sym typeface="Calibri"/>
              </a:rPr>
            </a:br>
            <a:r>
              <a:rPr b="0" i="0" lang="en-GB" sz="1200" u="none" cap="none" strike="noStrike">
                <a:solidFill>
                  <a:schemeClr val="lt2"/>
                </a:solidFill>
                <a:latin typeface="Calibri"/>
                <a:ea typeface="Calibri"/>
                <a:cs typeface="Calibri"/>
                <a:sym typeface="Calibri"/>
              </a:rPr>
              <a:t>- Entwickler (Adresse)</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Angebotene Sprachen</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Support</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Website</a:t>
            </a:r>
            <a:endParaRPr b="0" i="0" sz="1400" u="none" cap="none" strike="noStrike">
              <a:solidFill>
                <a:schemeClr val="lt2"/>
              </a:solidFill>
              <a:latin typeface="Arial"/>
              <a:ea typeface="Arial"/>
              <a:cs typeface="Arial"/>
              <a:sym typeface="Arial"/>
            </a:endParaRPr>
          </a:p>
        </p:txBody>
      </p:sp>
      <p:cxnSp>
        <p:nvCxnSpPr>
          <p:cNvPr id="201" name="Google Shape;201;g1254d5dd75a_0_69"/>
          <p:cNvCxnSpPr>
            <a:stCxn id="199"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graphicFrame>
        <p:nvGraphicFramePr>
          <p:cNvPr id="207" name="Google Shape;207;g2cad4e24b63_0_50"/>
          <p:cNvGraphicFramePr/>
          <p:nvPr/>
        </p:nvGraphicFramePr>
        <p:xfrm>
          <a:off x="6241433" y="194278"/>
          <a:ext cx="3000000" cy="3000000"/>
        </p:xfrm>
        <a:graphic>
          <a:graphicData uri="http://schemas.openxmlformats.org/drawingml/2006/table">
            <a:tbl>
              <a:tblPr bandRow="1" firstRow="1">
                <a:noFill/>
                <a:tableStyleId>{575ABE22-A465-4C2E-86F1-0B604F7C2691}</a:tableStyleId>
              </a:tblPr>
              <a:tblGrid>
                <a:gridCol w="1781100"/>
                <a:gridCol w="4100225"/>
              </a:tblGrid>
              <a:tr h="29275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a:solidFill>
                            <a:srgbClr val="C00000"/>
                          </a:solidFill>
                        </a:rPr>
                        <a:t>DE</a:t>
                      </a:r>
                      <a:endParaRPr sz="1400" u="none" cap="none" strike="noStrike"/>
                    </a:p>
                  </a:txBody>
                  <a:tcPr marT="45725" marB="45725" marR="91450" marL="91450"/>
                </a:tc>
              </a:tr>
              <a:tr h="60761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More about App</a:t>
                      </a:r>
                      <a:br>
                        <a:rPr lang="en-GB" sz="1100" u="none" cap="none" strike="noStrike"/>
                      </a:br>
                      <a:r>
                        <a:rPr lang="en-GB" sz="1100" u="none" cap="none" strike="noStrike"/>
                        <a:t>(Usual Format:</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Marketing description</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Functionality details</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Advantages (list of Pros))</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pic>
        <p:nvPicPr>
          <p:cNvPr id="208" name="Google Shape;208;g2cad4e24b63_0_50"/>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209" name="Google Shape;209;g2cad4e24b63_0_50"/>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0" name="Google Shape;210;g2cad4e24b63_0_50"/>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BFBFBF"/>
              </a:solidFill>
              <a:latin typeface="Arial"/>
              <a:ea typeface="Arial"/>
              <a:cs typeface="Arial"/>
              <a:sym typeface="Arial"/>
            </a:endParaRPr>
          </a:p>
        </p:txBody>
      </p:sp>
      <p:sp>
        <p:nvSpPr>
          <p:cNvPr id="211" name="Google Shape;211;g2cad4e24b63_0_50"/>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g2cad4e24b63_0_50"/>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FULL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- 1st Part Marketing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- 2nd Part Functionality Details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- 3rd Part Advantage List</a:t>
            </a:r>
            <a:endParaRPr b="0" i="0" sz="1400" u="none" cap="none" strike="noStrike">
              <a:solidFill>
                <a:schemeClr val="dk1"/>
              </a:solidFill>
              <a:latin typeface="Arial"/>
              <a:ea typeface="Arial"/>
              <a:cs typeface="Arial"/>
              <a:sym typeface="Arial"/>
            </a:endParaRPr>
          </a:p>
        </p:txBody>
      </p:sp>
      <p:cxnSp>
        <p:nvCxnSpPr>
          <p:cNvPr id="213" name="Google Shape;213;g2cad4e24b63_0_50"/>
          <p:cNvCxnSpPr>
            <a:stCxn id="209" idx="3"/>
            <a:endCxn id="210"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214" name="Google Shape;214;g2cad4e24b63_0_50"/>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215" name="Google Shape;215;g2cad4e24b63_0_50"/>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16" name="Google Shape;216;g2cad4e24b63_0_50"/>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217" name="Google Shape;217;g2cad4e24b63_0_50"/>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218" name="Google Shape;218;g2cad4e24b63_0_50"/>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19" name="Google Shape;219;g2cad4e24b63_0_50"/>
          <p:cNvCxnSpPr>
            <a:stCxn id="218" idx="3"/>
            <a:endCxn id="220"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220" name="Google Shape;220;g2cad4e24b63_0_50"/>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221" name="Google Shape;221;g2cad4e24b63_0_50"/>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2" name="Google Shape;222;g2cad4e24b63_0_50"/>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lt2"/>
                </a:solidFill>
                <a:latin typeface="Calibri"/>
                <a:ea typeface="Calibri"/>
                <a:cs typeface="Calibri"/>
                <a:sym typeface="Calibri"/>
              </a:rPr>
              <a:t>DETAILS</a:t>
            </a:r>
            <a:br>
              <a:rPr b="1" i="0" lang="en-GB" sz="1200" u="none" cap="none" strike="noStrike">
                <a:solidFill>
                  <a:schemeClr val="lt2"/>
                </a:solidFill>
                <a:latin typeface="Calibri"/>
                <a:ea typeface="Calibri"/>
                <a:cs typeface="Calibri"/>
                <a:sym typeface="Calibri"/>
              </a:rPr>
            </a:br>
            <a:r>
              <a:rPr b="0" i="0" lang="en-GB" sz="1200" u="none" cap="none" strike="noStrike">
                <a:solidFill>
                  <a:schemeClr val="lt2"/>
                </a:solidFill>
                <a:latin typeface="Calibri"/>
                <a:ea typeface="Calibri"/>
                <a:cs typeface="Calibri"/>
                <a:sym typeface="Calibri"/>
              </a:rPr>
              <a:t>- Entwickler (Adresse)</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Angebotene Sprachen</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Support</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Website</a:t>
            </a:r>
            <a:endParaRPr b="0" i="0" sz="1400" u="none" cap="none" strike="noStrike">
              <a:solidFill>
                <a:schemeClr val="lt2"/>
              </a:solidFill>
              <a:latin typeface="Arial"/>
              <a:ea typeface="Arial"/>
              <a:cs typeface="Arial"/>
              <a:sym typeface="Arial"/>
            </a:endParaRPr>
          </a:p>
        </p:txBody>
      </p:sp>
      <p:cxnSp>
        <p:nvCxnSpPr>
          <p:cNvPr id="223" name="Google Shape;223;g2cad4e24b63_0_50"/>
          <p:cNvCxnSpPr>
            <a:stCxn id="221"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graphicFrame>
        <p:nvGraphicFramePr>
          <p:cNvPr id="229" name="Google Shape;229;g2cad4e24b63_0_71"/>
          <p:cNvGraphicFramePr/>
          <p:nvPr/>
        </p:nvGraphicFramePr>
        <p:xfrm>
          <a:off x="6241433" y="194278"/>
          <a:ext cx="3000000" cy="3000000"/>
        </p:xfrm>
        <a:graphic>
          <a:graphicData uri="http://schemas.openxmlformats.org/drawingml/2006/table">
            <a:tbl>
              <a:tblPr bandRow="1" firstRow="1">
                <a:noFill/>
                <a:tableStyleId>{575ABE22-A465-4C2E-86F1-0B604F7C2691}</a:tableStyleId>
              </a:tblPr>
              <a:tblGrid>
                <a:gridCol w="1781100"/>
                <a:gridCol w="4100225"/>
              </a:tblGrid>
              <a:tr h="29275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Element</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Copy </a:t>
                      </a:r>
                      <a:r>
                        <a:rPr lang="en-GB" sz="1100">
                          <a:solidFill>
                            <a:srgbClr val="C00000"/>
                          </a:solidFill>
                        </a:rPr>
                        <a:t>FR</a:t>
                      </a:r>
                      <a:endParaRPr sz="1400" u="none" cap="none" strike="noStrike"/>
                    </a:p>
                  </a:txBody>
                  <a:tcPr marT="45725" marB="45725" marR="91450" marL="91450"/>
                </a:tc>
              </a:tr>
              <a:tr h="6076100">
                <a:tc>
                  <a:txBody>
                    <a:bodyPr/>
                    <a:lstStyle/>
                    <a:p>
                      <a:pPr indent="0" lvl="0" marL="0" marR="0" rtl="0" algn="l">
                        <a:lnSpc>
                          <a:spcPct val="100000"/>
                        </a:lnSpc>
                        <a:spcBef>
                          <a:spcPts val="0"/>
                        </a:spcBef>
                        <a:spcAft>
                          <a:spcPts val="0"/>
                        </a:spcAft>
                        <a:buClr>
                          <a:srgbClr val="000000"/>
                        </a:buClr>
                        <a:buSzPts val="1100"/>
                        <a:buFont typeface="Arial"/>
                        <a:buNone/>
                      </a:pPr>
                      <a:r>
                        <a:rPr lang="en-GB" sz="1100" u="none" cap="none" strike="noStrike"/>
                        <a:t>More about App</a:t>
                      </a:r>
                      <a:br>
                        <a:rPr lang="en-GB" sz="1100" u="none" cap="none" strike="noStrike"/>
                      </a:br>
                      <a:r>
                        <a:rPr lang="en-GB" sz="1100" u="none" cap="none" strike="noStrike"/>
                        <a:t>(Usual Format:</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Marketing description</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Functionality details</a:t>
                      </a:r>
                      <a:endParaRPr sz="1400" u="none" cap="none" strike="noStrike"/>
                    </a:p>
                    <a:p>
                      <a:pPr indent="-171450" lvl="0" marL="171450" marR="0" rtl="0" algn="l">
                        <a:lnSpc>
                          <a:spcPct val="100000"/>
                        </a:lnSpc>
                        <a:spcBef>
                          <a:spcPts val="0"/>
                        </a:spcBef>
                        <a:spcAft>
                          <a:spcPts val="0"/>
                        </a:spcAft>
                        <a:buClr>
                          <a:schemeClr val="dk1"/>
                        </a:buClr>
                        <a:buSzPts val="1100"/>
                        <a:buFont typeface="Calibri"/>
                        <a:buChar char="-"/>
                      </a:pPr>
                      <a:r>
                        <a:rPr lang="en-GB" sz="1100" u="none" cap="none" strike="noStrike"/>
                        <a:t>Advantages (list of Pros))</a:t>
                      </a:r>
                      <a:endParaRPr sz="1400" u="none" cap="none" strike="noStrike"/>
                    </a:p>
                  </a:txBody>
                  <a:tcPr marT="45725" marB="45725" marR="91450" marL="91450"/>
                </a:tc>
                <a:tc>
                  <a:txBody>
                    <a:bodyPr/>
                    <a:lstStyle/>
                    <a:p>
                      <a:pPr indent="0" lvl="0" marL="0" marR="0" rtl="0" algn="l">
                        <a:lnSpc>
                          <a:spcPct val="100000"/>
                        </a:lnSpc>
                        <a:spcBef>
                          <a:spcPts val="0"/>
                        </a:spcBef>
                        <a:spcAft>
                          <a:spcPts val="0"/>
                        </a:spcAft>
                        <a:buClr>
                          <a:srgbClr val="000000"/>
                        </a:buClr>
                        <a:buSzPts val="1100"/>
                        <a:buFont typeface="Arial"/>
                        <a:buNone/>
                      </a:pPr>
                      <a:r>
                        <a:t/>
                      </a:r>
                      <a:endParaRPr sz="1100" u="none" cap="none" strike="noStrike"/>
                    </a:p>
                  </a:txBody>
                  <a:tcPr marT="45725" marB="45725" marR="91450" marL="91450"/>
                </a:tc>
              </a:tr>
            </a:tbl>
          </a:graphicData>
        </a:graphic>
      </p:graphicFrame>
      <p:pic>
        <p:nvPicPr>
          <p:cNvPr id="230" name="Google Shape;230;g2cad4e24b63_0_71"/>
          <p:cNvPicPr preferRelativeResize="0"/>
          <p:nvPr/>
        </p:nvPicPr>
        <p:blipFill rotWithShape="1">
          <a:blip r:embed="rId3">
            <a:alphaModFix/>
          </a:blip>
          <a:srcRect b="0" l="0" r="0" t="0"/>
          <a:stretch/>
        </p:blipFill>
        <p:spPr>
          <a:xfrm>
            <a:off x="173875" y="258825"/>
            <a:ext cx="3750825" cy="6567599"/>
          </a:xfrm>
          <a:prstGeom prst="rect">
            <a:avLst/>
          </a:prstGeom>
          <a:noFill/>
          <a:ln>
            <a:noFill/>
          </a:ln>
        </p:spPr>
      </p:pic>
      <p:sp>
        <p:nvSpPr>
          <p:cNvPr id="231" name="Google Shape;231;g2cad4e24b63_0_71"/>
          <p:cNvSpPr/>
          <p:nvPr/>
        </p:nvSpPr>
        <p:spPr>
          <a:xfrm>
            <a:off x="173875" y="1594850"/>
            <a:ext cx="2947500" cy="1308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2" name="Google Shape;232;g2cad4e24b63_0_71"/>
          <p:cNvSpPr/>
          <p:nvPr/>
        </p:nvSpPr>
        <p:spPr>
          <a:xfrm>
            <a:off x="3985119" y="1926042"/>
            <a:ext cx="22443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MEDIA</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images, screenshots and</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instructional videos of the addon</a:t>
            </a:r>
            <a:endParaRPr b="0" i="0" sz="1400" u="none" cap="none" strike="noStrike">
              <a:solidFill>
                <a:srgbClr val="BFBFBF"/>
              </a:solidFill>
              <a:latin typeface="Arial"/>
              <a:ea typeface="Arial"/>
              <a:cs typeface="Arial"/>
              <a:sym typeface="Arial"/>
            </a:endParaRPr>
          </a:p>
        </p:txBody>
      </p:sp>
      <p:sp>
        <p:nvSpPr>
          <p:cNvPr id="233" name="Google Shape;233;g2cad4e24b63_0_71"/>
          <p:cNvSpPr/>
          <p:nvPr/>
        </p:nvSpPr>
        <p:spPr>
          <a:xfrm>
            <a:off x="173875" y="3029125"/>
            <a:ext cx="2479200" cy="25296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4" name="Google Shape;234;g2cad4e24b63_0_71"/>
          <p:cNvSpPr/>
          <p:nvPr/>
        </p:nvSpPr>
        <p:spPr>
          <a:xfrm>
            <a:off x="3911619" y="4613354"/>
            <a:ext cx="21690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Calibri"/>
                <a:ea typeface="Calibri"/>
                <a:cs typeface="Calibri"/>
                <a:sym typeface="Calibri"/>
              </a:rPr>
              <a:t>FULL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- 1st Part Marketing Description</a:t>
            </a:r>
            <a:br>
              <a:rPr b="0" i="0" lang="en-GB" sz="1200" u="none" cap="none" strike="noStrike">
                <a:solidFill>
                  <a:schemeClr val="dk1"/>
                </a:solidFill>
                <a:latin typeface="Calibri"/>
                <a:ea typeface="Calibri"/>
                <a:cs typeface="Calibri"/>
                <a:sym typeface="Calibri"/>
              </a:rPr>
            </a:br>
            <a:r>
              <a:rPr b="0" i="0" lang="en-GB" sz="1200" u="none" cap="none" strike="noStrike">
                <a:solidFill>
                  <a:schemeClr val="dk1"/>
                </a:solidFill>
                <a:latin typeface="Calibri"/>
                <a:ea typeface="Calibri"/>
                <a:cs typeface="Calibri"/>
                <a:sym typeface="Calibri"/>
              </a:rPr>
              <a:t>- 2nd Part Functionality Details</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Calibri"/>
                <a:ea typeface="Calibri"/>
                <a:cs typeface="Calibri"/>
                <a:sym typeface="Calibri"/>
              </a:rPr>
              <a:t>- 3rd Part Advantage List</a:t>
            </a:r>
            <a:endParaRPr b="0" i="0" sz="1400" u="none" cap="none" strike="noStrike">
              <a:solidFill>
                <a:schemeClr val="dk1"/>
              </a:solidFill>
              <a:latin typeface="Arial"/>
              <a:ea typeface="Arial"/>
              <a:cs typeface="Arial"/>
              <a:sym typeface="Arial"/>
            </a:endParaRPr>
          </a:p>
        </p:txBody>
      </p:sp>
      <p:cxnSp>
        <p:nvCxnSpPr>
          <p:cNvPr id="235" name="Google Shape;235;g2cad4e24b63_0_71"/>
          <p:cNvCxnSpPr>
            <a:stCxn id="231" idx="3"/>
            <a:endCxn id="232" idx="1"/>
          </p:cNvCxnSpPr>
          <p:nvPr/>
        </p:nvCxnSpPr>
        <p:spPr>
          <a:xfrm>
            <a:off x="3121375" y="2249150"/>
            <a:ext cx="863700" cy="0"/>
          </a:xfrm>
          <a:prstGeom prst="straightConnector1">
            <a:avLst/>
          </a:prstGeom>
          <a:noFill/>
          <a:ln cap="flat" cmpd="sng" w="9525">
            <a:solidFill>
              <a:srgbClr val="FF66FF"/>
            </a:solidFill>
            <a:prstDash val="solid"/>
            <a:miter lim="800000"/>
            <a:headEnd len="sm" w="sm" type="none"/>
            <a:tailEnd len="med" w="med" type="triangle"/>
          </a:ln>
        </p:spPr>
      </p:cxnSp>
      <p:cxnSp>
        <p:nvCxnSpPr>
          <p:cNvPr id="236" name="Google Shape;236;g2cad4e24b63_0_71"/>
          <p:cNvCxnSpPr/>
          <p:nvPr/>
        </p:nvCxnSpPr>
        <p:spPr>
          <a:xfrm>
            <a:off x="2410293" y="4923865"/>
            <a:ext cx="1514400" cy="0"/>
          </a:xfrm>
          <a:prstGeom prst="straightConnector1">
            <a:avLst/>
          </a:prstGeom>
          <a:noFill/>
          <a:ln cap="flat" cmpd="sng" w="9525">
            <a:solidFill>
              <a:srgbClr val="FF66FF"/>
            </a:solidFill>
            <a:prstDash val="solid"/>
            <a:miter lim="800000"/>
            <a:headEnd len="sm" w="sm" type="none"/>
            <a:tailEnd len="med" w="med" type="triangle"/>
          </a:ln>
        </p:spPr>
      </p:cxnSp>
      <p:sp>
        <p:nvSpPr>
          <p:cNvPr id="237" name="Google Shape;237;g2cad4e24b63_0_71"/>
          <p:cNvSpPr/>
          <p:nvPr/>
        </p:nvSpPr>
        <p:spPr>
          <a:xfrm>
            <a:off x="195750" y="5632600"/>
            <a:ext cx="3707100" cy="11937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38" name="Google Shape;238;g2cad4e24b63_0_71"/>
          <p:cNvCxnSpPr/>
          <p:nvPr/>
        </p:nvCxnSpPr>
        <p:spPr>
          <a:xfrm>
            <a:off x="3835118" y="6311904"/>
            <a:ext cx="282000" cy="600"/>
          </a:xfrm>
          <a:prstGeom prst="straightConnector1">
            <a:avLst/>
          </a:prstGeom>
          <a:noFill/>
          <a:ln cap="flat" cmpd="sng" w="9525">
            <a:solidFill>
              <a:srgbClr val="FF66FF"/>
            </a:solidFill>
            <a:prstDash val="solid"/>
            <a:miter lim="800000"/>
            <a:headEnd len="sm" w="sm" type="none"/>
            <a:tailEnd len="med" w="med" type="triangle"/>
          </a:ln>
        </p:spPr>
      </p:cxnSp>
      <p:sp>
        <p:nvSpPr>
          <p:cNvPr id="239" name="Google Shape;239;g2cad4e24b63_0_71"/>
          <p:cNvSpPr/>
          <p:nvPr/>
        </p:nvSpPr>
        <p:spPr>
          <a:xfrm>
            <a:off x="4143968" y="5989104"/>
            <a:ext cx="19266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OFFER(S)</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3-4 bullet points for</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each agreed package</a:t>
            </a:r>
            <a:endParaRPr b="0" i="0" sz="1400" u="none" cap="none" strike="noStrike">
              <a:solidFill>
                <a:srgbClr val="000000"/>
              </a:solidFill>
              <a:latin typeface="Arial"/>
              <a:ea typeface="Arial"/>
              <a:cs typeface="Arial"/>
              <a:sym typeface="Arial"/>
            </a:endParaRPr>
          </a:p>
        </p:txBody>
      </p:sp>
      <p:sp>
        <p:nvSpPr>
          <p:cNvPr id="240" name="Google Shape;240;g2cad4e24b63_0_71"/>
          <p:cNvSpPr/>
          <p:nvPr/>
        </p:nvSpPr>
        <p:spPr>
          <a:xfrm>
            <a:off x="2991225" y="1360425"/>
            <a:ext cx="883500" cy="2298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cxnSp>
        <p:nvCxnSpPr>
          <p:cNvPr id="241" name="Google Shape;241;g2cad4e24b63_0_71"/>
          <p:cNvCxnSpPr>
            <a:stCxn id="240" idx="3"/>
            <a:endCxn id="242" idx="1"/>
          </p:cNvCxnSpPr>
          <p:nvPr/>
        </p:nvCxnSpPr>
        <p:spPr>
          <a:xfrm flipH="1" rot="10800000">
            <a:off x="3874725" y="1359825"/>
            <a:ext cx="295500" cy="115500"/>
          </a:xfrm>
          <a:prstGeom prst="straightConnector1">
            <a:avLst/>
          </a:prstGeom>
          <a:noFill/>
          <a:ln cap="flat" cmpd="sng" w="9525">
            <a:solidFill>
              <a:srgbClr val="FF66FF"/>
            </a:solidFill>
            <a:prstDash val="solid"/>
            <a:miter lim="800000"/>
            <a:headEnd len="sm" w="sm" type="none"/>
            <a:tailEnd len="med" w="med" type="triangle"/>
          </a:ln>
        </p:spPr>
      </p:cxnSp>
      <p:sp>
        <p:nvSpPr>
          <p:cNvPr id="242" name="Google Shape;242;g2cad4e24b63_0_71"/>
          <p:cNvSpPr/>
          <p:nvPr/>
        </p:nvSpPr>
        <p:spPr>
          <a:xfrm>
            <a:off x="4170369" y="944459"/>
            <a:ext cx="1651500" cy="831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BFBFBF"/>
                </a:solidFill>
                <a:latin typeface="Calibri"/>
                <a:ea typeface="Calibri"/>
                <a:cs typeface="Calibri"/>
                <a:sym typeface="Calibri"/>
              </a:rPr>
              <a:t>CALL TO ACTION</a:t>
            </a:r>
            <a:br>
              <a:rPr b="0" i="0" lang="en-GB" sz="1200" u="none" cap="none" strike="noStrike">
                <a:solidFill>
                  <a:srgbClr val="BFBFBF"/>
                </a:solidFill>
                <a:latin typeface="Calibri"/>
                <a:ea typeface="Calibri"/>
                <a:cs typeface="Calibri"/>
                <a:sym typeface="Calibri"/>
              </a:rPr>
            </a:br>
            <a:r>
              <a:rPr b="0" i="0" lang="en-GB" sz="1200" u="none" cap="none" strike="noStrike">
                <a:solidFill>
                  <a:srgbClr val="BFBFBF"/>
                </a:solidFill>
                <a:latin typeface="Calibri"/>
                <a:ea typeface="Calibri"/>
                <a:cs typeface="Calibri"/>
                <a:sym typeface="Calibri"/>
              </a:rPr>
              <a:t>Provide Link - same link</a:t>
            </a:r>
            <a:endParaRPr b="0" i="0" sz="1400" u="none" cap="none" strike="noStrike">
              <a:solidFill>
                <a:srgbClr val="BFBFBF"/>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BFBFBF"/>
                </a:solidFill>
                <a:latin typeface="Calibri"/>
                <a:ea typeface="Calibri"/>
                <a:cs typeface="Calibri"/>
                <a:sym typeface="Calibri"/>
              </a:rPr>
              <a:t>for all languages</a:t>
            </a:r>
            <a:br>
              <a:rPr b="0" i="0" lang="en-GB" sz="1200" u="none" cap="none" strike="noStrike">
                <a:solidFill>
                  <a:srgbClr val="BFBFBF"/>
                </a:solidFill>
                <a:latin typeface="Calibri"/>
                <a:ea typeface="Calibri"/>
                <a:cs typeface="Calibri"/>
                <a:sym typeface="Calibri"/>
              </a:rPr>
            </a:br>
            <a:endParaRPr b="0" i="0" sz="1200" u="none" cap="none" strike="noStrike">
              <a:solidFill>
                <a:srgbClr val="BFBFBF"/>
              </a:solidFill>
              <a:latin typeface="Calibri"/>
              <a:ea typeface="Calibri"/>
              <a:cs typeface="Calibri"/>
              <a:sym typeface="Calibri"/>
            </a:endParaRPr>
          </a:p>
        </p:txBody>
      </p:sp>
      <p:sp>
        <p:nvSpPr>
          <p:cNvPr id="243" name="Google Shape;243;g2cad4e24b63_0_71"/>
          <p:cNvSpPr/>
          <p:nvPr/>
        </p:nvSpPr>
        <p:spPr>
          <a:xfrm>
            <a:off x="2722900" y="3029125"/>
            <a:ext cx="1031700" cy="1433400"/>
          </a:xfrm>
          <a:prstGeom prst="rect">
            <a:avLst/>
          </a:prstGeom>
          <a:noFill/>
          <a:ln cap="flat" cmpd="sng" w="9525">
            <a:solidFill>
              <a:srgbClr val="FF66FF"/>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4" name="Google Shape;244;g2cad4e24b63_0_71"/>
          <p:cNvSpPr/>
          <p:nvPr/>
        </p:nvSpPr>
        <p:spPr>
          <a:xfrm>
            <a:off x="4050094" y="3152223"/>
            <a:ext cx="1671600" cy="1015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chemeClr val="lt2"/>
                </a:solidFill>
                <a:latin typeface="Calibri"/>
                <a:ea typeface="Calibri"/>
                <a:cs typeface="Calibri"/>
                <a:sym typeface="Calibri"/>
              </a:rPr>
              <a:t>DETAILS</a:t>
            </a:r>
            <a:br>
              <a:rPr b="1" i="0" lang="en-GB" sz="1200" u="none" cap="none" strike="noStrike">
                <a:solidFill>
                  <a:schemeClr val="lt2"/>
                </a:solidFill>
                <a:latin typeface="Calibri"/>
                <a:ea typeface="Calibri"/>
                <a:cs typeface="Calibri"/>
                <a:sym typeface="Calibri"/>
              </a:rPr>
            </a:br>
            <a:r>
              <a:rPr b="0" i="0" lang="en-GB" sz="1200" u="none" cap="none" strike="noStrike">
                <a:solidFill>
                  <a:schemeClr val="lt2"/>
                </a:solidFill>
                <a:latin typeface="Calibri"/>
                <a:ea typeface="Calibri"/>
                <a:cs typeface="Calibri"/>
                <a:sym typeface="Calibri"/>
              </a:rPr>
              <a:t>- Entwickler (Adresse)</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Angebotene Sprachen</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Support</a:t>
            </a:r>
            <a:endParaRPr b="0" i="0" sz="1200" u="none" cap="none" strike="noStrike">
              <a:solidFill>
                <a:schemeClr val="lt2"/>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lt2"/>
                </a:solidFill>
                <a:latin typeface="Calibri"/>
                <a:ea typeface="Calibri"/>
                <a:cs typeface="Calibri"/>
                <a:sym typeface="Calibri"/>
              </a:rPr>
              <a:t>- Website</a:t>
            </a:r>
            <a:endParaRPr b="0" i="0" sz="1400" u="none" cap="none" strike="noStrike">
              <a:solidFill>
                <a:schemeClr val="lt2"/>
              </a:solidFill>
              <a:latin typeface="Arial"/>
              <a:ea typeface="Arial"/>
              <a:cs typeface="Arial"/>
              <a:sym typeface="Arial"/>
            </a:endParaRPr>
          </a:p>
        </p:txBody>
      </p:sp>
      <p:cxnSp>
        <p:nvCxnSpPr>
          <p:cNvPr id="245" name="Google Shape;245;g2cad4e24b63_0_71"/>
          <p:cNvCxnSpPr>
            <a:stCxn id="243" idx="3"/>
          </p:cNvCxnSpPr>
          <p:nvPr/>
        </p:nvCxnSpPr>
        <p:spPr>
          <a:xfrm flipH="1" rot="10800000">
            <a:off x="3754600" y="3744625"/>
            <a:ext cx="295500" cy="1200"/>
          </a:xfrm>
          <a:prstGeom prst="straightConnector1">
            <a:avLst/>
          </a:prstGeom>
          <a:noFill/>
          <a:ln cap="flat" cmpd="sng" w="9525">
            <a:solidFill>
              <a:srgbClr val="FF66FF"/>
            </a:solidFill>
            <a:prstDash val="solid"/>
            <a:miter lim="800000"/>
            <a:headEnd len="sm" w="sm"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2019-05-27T12:53:30Z</dcterms:created>
  <dc:creator>Dario Bernardi</dc:creator>
</cp:coreProperties>
</file>